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89" r:id="rId2"/>
    <p:sldId id="397" r:id="rId3"/>
    <p:sldId id="396" r:id="rId4"/>
    <p:sldId id="395" r:id="rId5"/>
    <p:sldId id="454" r:id="rId6"/>
    <p:sldId id="455" r:id="rId7"/>
    <p:sldId id="456" r:id="rId8"/>
    <p:sldId id="457" r:id="rId9"/>
    <p:sldId id="470" r:id="rId10"/>
    <p:sldId id="471" r:id="rId11"/>
    <p:sldId id="485" r:id="rId12"/>
    <p:sldId id="459" r:id="rId13"/>
    <p:sldId id="458" r:id="rId14"/>
    <p:sldId id="472" r:id="rId15"/>
    <p:sldId id="479" r:id="rId16"/>
    <p:sldId id="480" r:id="rId17"/>
    <p:sldId id="481" r:id="rId18"/>
    <p:sldId id="482" r:id="rId19"/>
    <p:sldId id="460" r:id="rId20"/>
    <p:sldId id="473" r:id="rId21"/>
    <p:sldId id="474" r:id="rId22"/>
    <p:sldId id="475" r:id="rId23"/>
    <p:sldId id="476" r:id="rId24"/>
    <p:sldId id="478" r:id="rId25"/>
    <p:sldId id="477" r:id="rId26"/>
    <p:sldId id="483" r:id="rId27"/>
    <p:sldId id="462" r:id="rId28"/>
    <p:sldId id="463" r:id="rId29"/>
    <p:sldId id="468" r:id="rId30"/>
    <p:sldId id="469" r:id="rId31"/>
    <p:sldId id="484" r:id="rId32"/>
    <p:sldId id="464" r:id="rId33"/>
    <p:sldId id="465" r:id="rId34"/>
    <p:sldId id="466" r:id="rId35"/>
    <p:sldId id="467" r:id="rId36"/>
  </p:sldIdLst>
  <p:sldSz cx="9144000" cy="6858000" type="screen4x3"/>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1" autoAdjust="0"/>
    <p:restoredTop sz="94660"/>
  </p:normalViewPr>
  <p:slideViewPr>
    <p:cSldViewPr>
      <p:cViewPr varScale="1">
        <p:scale>
          <a:sx n="72" d="100"/>
          <a:sy n="72" d="100"/>
        </p:scale>
        <p:origin x="1038" y="6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C0E4A-9639-4133-8ECA-A88118FBF10C}" type="doc">
      <dgm:prSet loTypeId="urn:microsoft.com/office/officeart/2005/8/layout/chevron1" loCatId="process" qsTypeId="urn:microsoft.com/office/officeart/2005/8/quickstyle/simple1" qsCatId="simple" csTypeId="urn:microsoft.com/office/officeart/2005/8/colors/accent1_2" csCatId="accent1" phldr="1"/>
      <dgm:spPr/>
    </dgm:pt>
    <dgm:pt modelId="{C24280E9-8D1D-4FE8-A6E3-C04BF66160CB}">
      <dgm:prSet phldrT="[Tekst]"/>
      <dgm:spPr/>
      <dgm:t>
        <a:bodyPr/>
        <a:lstStyle/>
        <a:p>
          <a:r>
            <a:rPr lang="da-DK" dirty="0"/>
            <a:t>16. april</a:t>
          </a:r>
        </a:p>
        <a:p>
          <a:r>
            <a:rPr lang="da-DK" dirty="0"/>
            <a:t>Indledende tilbud modtaget </a:t>
          </a:r>
        </a:p>
      </dgm:t>
    </dgm:pt>
    <dgm:pt modelId="{EDF0B931-5B40-4A9F-99EF-3885DB4B903B}" type="parTrans" cxnId="{FBA65561-B9DB-406D-A250-0B91A4126851}">
      <dgm:prSet/>
      <dgm:spPr/>
      <dgm:t>
        <a:bodyPr/>
        <a:lstStyle/>
        <a:p>
          <a:endParaRPr lang="da-DK"/>
        </a:p>
      </dgm:t>
    </dgm:pt>
    <dgm:pt modelId="{4C6F333D-4759-4B70-8543-CF935B73AF05}" type="sibTrans" cxnId="{FBA65561-B9DB-406D-A250-0B91A4126851}">
      <dgm:prSet/>
      <dgm:spPr/>
      <dgm:t>
        <a:bodyPr/>
        <a:lstStyle/>
        <a:p>
          <a:endParaRPr lang="da-DK"/>
        </a:p>
      </dgm:t>
    </dgm:pt>
    <dgm:pt modelId="{DFD6BE34-67AD-463F-AE9E-33C126AFB5BE}">
      <dgm:prSet phldrT="[Tekst]"/>
      <dgm:spPr/>
      <dgm:t>
        <a:bodyPr/>
        <a:lstStyle/>
        <a:p>
          <a:r>
            <a:rPr lang="da-DK" dirty="0"/>
            <a:t>8. maj</a:t>
          </a:r>
        </a:p>
        <a:p>
          <a:r>
            <a:rPr lang="da-DK" dirty="0"/>
            <a:t>1. forhandlingsrunde </a:t>
          </a:r>
        </a:p>
      </dgm:t>
    </dgm:pt>
    <dgm:pt modelId="{C04377C4-F614-4CA5-AFDC-8C7A0B419950}" type="parTrans" cxnId="{792AAEB5-C6B5-4A5C-801A-ED2D1187465F}">
      <dgm:prSet/>
      <dgm:spPr/>
      <dgm:t>
        <a:bodyPr/>
        <a:lstStyle/>
        <a:p>
          <a:endParaRPr lang="da-DK"/>
        </a:p>
      </dgm:t>
    </dgm:pt>
    <dgm:pt modelId="{26D28903-C198-44BA-AAEE-3F0CC78543D5}" type="sibTrans" cxnId="{792AAEB5-C6B5-4A5C-801A-ED2D1187465F}">
      <dgm:prSet/>
      <dgm:spPr/>
      <dgm:t>
        <a:bodyPr/>
        <a:lstStyle/>
        <a:p>
          <a:endParaRPr lang="da-DK"/>
        </a:p>
      </dgm:t>
    </dgm:pt>
    <dgm:pt modelId="{0942CE07-9066-4E94-B461-555EFA662CE3}">
      <dgm:prSet phldrT="[Tekst]"/>
      <dgm:spPr/>
      <dgm:t>
        <a:bodyPr/>
        <a:lstStyle/>
        <a:p>
          <a:r>
            <a:rPr lang="da-DK" dirty="0"/>
            <a:t>4. juni</a:t>
          </a:r>
        </a:p>
        <a:p>
          <a:r>
            <a:rPr lang="da-DK" dirty="0" err="1"/>
            <a:t>Indikative</a:t>
          </a:r>
          <a:r>
            <a:rPr lang="da-DK" dirty="0"/>
            <a:t> priser modtaget</a:t>
          </a:r>
        </a:p>
      </dgm:t>
    </dgm:pt>
    <dgm:pt modelId="{125DCE2E-441B-453F-82B0-ED30FCECC801}" type="parTrans" cxnId="{A9BB69CD-FD7D-4E88-8F7E-84A21C505A71}">
      <dgm:prSet/>
      <dgm:spPr/>
      <dgm:t>
        <a:bodyPr/>
        <a:lstStyle/>
        <a:p>
          <a:endParaRPr lang="da-DK"/>
        </a:p>
      </dgm:t>
    </dgm:pt>
    <dgm:pt modelId="{B6655947-2FB6-4CA3-9DC1-D988CB2D2CCE}" type="sibTrans" cxnId="{A9BB69CD-FD7D-4E88-8F7E-84A21C505A71}">
      <dgm:prSet/>
      <dgm:spPr/>
      <dgm:t>
        <a:bodyPr/>
        <a:lstStyle/>
        <a:p>
          <a:endParaRPr lang="da-DK"/>
        </a:p>
      </dgm:t>
    </dgm:pt>
    <dgm:pt modelId="{C77C1B45-79FE-430C-BB42-DA273205543A}">
      <dgm:prSet phldrT="[Tekst]"/>
      <dgm:spPr/>
      <dgm:t>
        <a:bodyPr/>
        <a:lstStyle/>
        <a:p>
          <a:r>
            <a:rPr lang="da-DK" dirty="0"/>
            <a:t>7. maj                          2. forhandlingsrunde</a:t>
          </a:r>
        </a:p>
      </dgm:t>
    </dgm:pt>
    <dgm:pt modelId="{E9F53672-323C-46E1-BEF8-D3F0270D444E}" type="parTrans" cxnId="{BF30FBA6-FF91-44D2-8910-5ED41F6CC4CD}">
      <dgm:prSet/>
      <dgm:spPr/>
      <dgm:t>
        <a:bodyPr/>
        <a:lstStyle/>
        <a:p>
          <a:endParaRPr lang="da-DK"/>
        </a:p>
      </dgm:t>
    </dgm:pt>
    <dgm:pt modelId="{2993DC4D-39F2-4759-BEAF-04EC65F1CE8B}" type="sibTrans" cxnId="{BF30FBA6-FF91-44D2-8910-5ED41F6CC4CD}">
      <dgm:prSet/>
      <dgm:spPr/>
      <dgm:t>
        <a:bodyPr/>
        <a:lstStyle/>
        <a:p>
          <a:endParaRPr lang="da-DK"/>
        </a:p>
      </dgm:t>
    </dgm:pt>
    <dgm:pt modelId="{6D4E246B-8827-47EF-84A9-52EC6CCC8924}">
      <dgm:prSet phldrT="[Tekst]"/>
      <dgm:spPr>
        <a:solidFill>
          <a:schemeClr val="accent3">
            <a:lumMod val="75000"/>
          </a:schemeClr>
        </a:solidFill>
      </dgm:spPr>
      <dgm:t>
        <a:bodyPr/>
        <a:lstStyle/>
        <a:p>
          <a:r>
            <a:rPr lang="da-DK" dirty="0"/>
            <a:t>24. juni-6. august Projekt rettes </a:t>
          </a:r>
          <a:r>
            <a:rPr lang="da-DK" dirty="0" err="1"/>
            <a:t>ifm</a:t>
          </a:r>
          <a:r>
            <a:rPr lang="da-DK" dirty="0"/>
            <a:t>. forhandlingsmøder</a:t>
          </a:r>
        </a:p>
      </dgm:t>
    </dgm:pt>
    <dgm:pt modelId="{F23B2239-C29A-4D87-B0D3-095412B7F2E1}" type="parTrans" cxnId="{0A0611B0-3FA0-43BF-9722-632D8A896F7E}">
      <dgm:prSet/>
      <dgm:spPr/>
      <dgm:t>
        <a:bodyPr/>
        <a:lstStyle/>
        <a:p>
          <a:endParaRPr lang="da-DK"/>
        </a:p>
      </dgm:t>
    </dgm:pt>
    <dgm:pt modelId="{ED948E7C-239A-4E4F-86B0-2BAB9DE6BED6}" type="sibTrans" cxnId="{0A0611B0-3FA0-43BF-9722-632D8A896F7E}">
      <dgm:prSet/>
      <dgm:spPr/>
      <dgm:t>
        <a:bodyPr/>
        <a:lstStyle/>
        <a:p>
          <a:endParaRPr lang="da-DK"/>
        </a:p>
      </dgm:t>
    </dgm:pt>
    <dgm:pt modelId="{9CFD22A3-8DE4-41AB-A014-52DF8E996271}" type="pres">
      <dgm:prSet presAssocID="{872C0E4A-9639-4133-8ECA-A88118FBF10C}" presName="Name0" presStyleCnt="0">
        <dgm:presLayoutVars>
          <dgm:dir/>
          <dgm:animLvl val="lvl"/>
          <dgm:resizeHandles val="exact"/>
        </dgm:presLayoutVars>
      </dgm:prSet>
      <dgm:spPr/>
    </dgm:pt>
    <dgm:pt modelId="{AE4DC138-0A36-4408-B28A-539E3CFE7AFD}" type="pres">
      <dgm:prSet presAssocID="{C24280E9-8D1D-4FE8-A6E3-C04BF66160CB}" presName="parTxOnly" presStyleLbl="node1" presStyleIdx="0" presStyleCnt="5">
        <dgm:presLayoutVars>
          <dgm:chMax val="0"/>
          <dgm:chPref val="0"/>
          <dgm:bulletEnabled val="1"/>
        </dgm:presLayoutVars>
      </dgm:prSet>
      <dgm:spPr/>
    </dgm:pt>
    <dgm:pt modelId="{0C1F05B6-5968-450B-AD3E-1A1FAD6313B8}" type="pres">
      <dgm:prSet presAssocID="{4C6F333D-4759-4B70-8543-CF935B73AF05}" presName="parTxOnlySpace" presStyleCnt="0"/>
      <dgm:spPr/>
    </dgm:pt>
    <dgm:pt modelId="{B8C49BAD-781B-4464-81E0-7CF94F8498AE}" type="pres">
      <dgm:prSet presAssocID="{DFD6BE34-67AD-463F-AE9E-33C126AFB5BE}" presName="parTxOnly" presStyleLbl="node1" presStyleIdx="1" presStyleCnt="5">
        <dgm:presLayoutVars>
          <dgm:chMax val="0"/>
          <dgm:chPref val="0"/>
          <dgm:bulletEnabled val="1"/>
        </dgm:presLayoutVars>
      </dgm:prSet>
      <dgm:spPr/>
    </dgm:pt>
    <dgm:pt modelId="{4BC85A9A-03D8-4E1C-9AB8-C4C30FDA3E7E}" type="pres">
      <dgm:prSet presAssocID="{26D28903-C198-44BA-AAEE-3F0CC78543D5}" presName="parTxOnlySpace" presStyleCnt="0"/>
      <dgm:spPr/>
    </dgm:pt>
    <dgm:pt modelId="{9777825D-BA06-4B2D-A279-4B9494852217}" type="pres">
      <dgm:prSet presAssocID="{0942CE07-9066-4E94-B461-555EFA662CE3}" presName="parTxOnly" presStyleLbl="node1" presStyleIdx="2" presStyleCnt="5">
        <dgm:presLayoutVars>
          <dgm:chMax val="0"/>
          <dgm:chPref val="0"/>
          <dgm:bulletEnabled val="1"/>
        </dgm:presLayoutVars>
      </dgm:prSet>
      <dgm:spPr/>
    </dgm:pt>
    <dgm:pt modelId="{F866F3FA-E43C-485A-8A81-2285AEEA1C6D}" type="pres">
      <dgm:prSet presAssocID="{B6655947-2FB6-4CA3-9DC1-D988CB2D2CCE}" presName="parTxOnlySpace" presStyleCnt="0"/>
      <dgm:spPr/>
    </dgm:pt>
    <dgm:pt modelId="{106F9068-C827-45D0-969D-6D846365A2DE}" type="pres">
      <dgm:prSet presAssocID="{C77C1B45-79FE-430C-BB42-DA273205543A}" presName="parTxOnly" presStyleLbl="node1" presStyleIdx="3" presStyleCnt="5">
        <dgm:presLayoutVars>
          <dgm:chMax val="0"/>
          <dgm:chPref val="0"/>
          <dgm:bulletEnabled val="1"/>
        </dgm:presLayoutVars>
      </dgm:prSet>
      <dgm:spPr/>
    </dgm:pt>
    <dgm:pt modelId="{7E9EE78B-1EA2-4CCC-ADDD-2B669CE0C461}" type="pres">
      <dgm:prSet presAssocID="{2993DC4D-39F2-4759-BEAF-04EC65F1CE8B}" presName="parTxOnlySpace" presStyleCnt="0"/>
      <dgm:spPr/>
    </dgm:pt>
    <dgm:pt modelId="{93E3A88D-E9FD-4FC3-9696-25BD671C09B7}" type="pres">
      <dgm:prSet presAssocID="{6D4E246B-8827-47EF-84A9-52EC6CCC8924}" presName="parTxOnly" presStyleLbl="node1" presStyleIdx="4" presStyleCnt="5">
        <dgm:presLayoutVars>
          <dgm:chMax val="0"/>
          <dgm:chPref val="0"/>
          <dgm:bulletEnabled val="1"/>
        </dgm:presLayoutVars>
      </dgm:prSet>
      <dgm:spPr/>
    </dgm:pt>
  </dgm:ptLst>
  <dgm:cxnLst>
    <dgm:cxn modelId="{6606AF09-1C0B-4E36-BB07-15382CD1BE02}" type="presOf" srcId="{0942CE07-9066-4E94-B461-555EFA662CE3}" destId="{9777825D-BA06-4B2D-A279-4B9494852217}" srcOrd="0" destOrd="0" presId="urn:microsoft.com/office/officeart/2005/8/layout/chevron1"/>
    <dgm:cxn modelId="{37E75429-E0AF-43CE-A1A4-6D46E11DC912}" type="presOf" srcId="{6D4E246B-8827-47EF-84A9-52EC6CCC8924}" destId="{93E3A88D-E9FD-4FC3-9696-25BD671C09B7}" srcOrd="0" destOrd="0" presId="urn:microsoft.com/office/officeart/2005/8/layout/chevron1"/>
    <dgm:cxn modelId="{76266734-E240-4474-A3D7-A77913305FEF}" type="presOf" srcId="{872C0E4A-9639-4133-8ECA-A88118FBF10C}" destId="{9CFD22A3-8DE4-41AB-A014-52DF8E996271}" srcOrd="0" destOrd="0" presId="urn:microsoft.com/office/officeart/2005/8/layout/chevron1"/>
    <dgm:cxn modelId="{FBA65561-B9DB-406D-A250-0B91A4126851}" srcId="{872C0E4A-9639-4133-8ECA-A88118FBF10C}" destId="{C24280E9-8D1D-4FE8-A6E3-C04BF66160CB}" srcOrd="0" destOrd="0" parTransId="{EDF0B931-5B40-4A9F-99EF-3885DB4B903B}" sibTransId="{4C6F333D-4759-4B70-8543-CF935B73AF05}"/>
    <dgm:cxn modelId="{BF30FBA6-FF91-44D2-8910-5ED41F6CC4CD}" srcId="{872C0E4A-9639-4133-8ECA-A88118FBF10C}" destId="{C77C1B45-79FE-430C-BB42-DA273205543A}" srcOrd="3" destOrd="0" parTransId="{E9F53672-323C-46E1-BEF8-D3F0270D444E}" sibTransId="{2993DC4D-39F2-4759-BEAF-04EC65F1CE8B}"/>
    <dgm:cxn modelId="{3C1009AA-6803-4B5E-9AB9-39BDA5AB5194}" type="presOf" srcId="{DFD6BE34-67AD-463F-AE9E-33C126AFB5BE}" destId="{B8C49BAD-781B-4464-81E0-7CF94F8498AE}" srcOrd="0" destOrd="0" presId="urn:microsoft.com/office/officeart/2005/8/layout/chevron1"/>
    <dgm:cxn modelId="{0A0611B0-3FA0-43BF-9722-632D8A896F7E}" srcId="{872C0E4A-9639-4133-8ECA-A88118FBF10C}" destId="{6D4E246B-8827-47EF-84A9-52EC6CCC8924}" srcOrd="4" destOrd="0" parTransId="{F23B2239-C29A-4D87-B0D3-095412B7F2E1}" sibTransId="{ED948E7C-239A-4E4F-86B0-2BAB9DE6BED6}"/>
    <dgm:cxn modelId="{792AAEB5-C6B5-4A5C-801A-ED2D1187465F}" srcId="{872C0E4A-9639-4133-8ECA-A88118FBF10C}" destId="{DFD6BE34-67AD-463F-AE9E-33C126AFB5BE}" srcOrd="1" destOrd="0" parTransId="{C04377C4-F614-4CA5-AFDC-8C7A0B419950}" sibTransId="{26D28903-C198-44BA-AAEE-3F0CC78543D5}"/>
    <dgm:cxn modelId="{F6CAECBA-31B7-483F-9242-B8667FA02465}" type="presOf" srcId="{C24280E9-8D1D-4FE8-A6E3-C04BF66160CB}" destId="{AE4DC138-0A36-4408-B28A-539E3CFE7AFD}" srcOrd="0" destOrd="0" presId="urn:microsoft.com/office/officeart/2005/8/layout/chevron1"/>
    <dgm:cxn modelId="{F844D7C9-60EC-444F-986D-746D8840DA93}" type="presOf" srcId="{C77C1B45-79FE-430C-BB42-DA273205543A}" destId="{106F9068-C827-45D0-969D-6D846365A2DE}" srcOrd="0" destOrd="0" presId="urn:microsoft.com/office/officeart/2005/8/layout/chevron1"/>
    <dgm:cxn modelId="{A9BB69CD-FD7D-4E88-8F7E-84A21C505A71}" srcId="{872C0E4A-9639-4133-8ECA-A88118FBF10C}" destId="{0942CE07-9066-4E94-B461-555EFA662CE3}" srcOrd="2" destOrd="0" parTransId="{125DCE2E-441B-453F-82B0-ED30FCECC801}" sibTransId="{B6655947-2FB6-4CA3-9DC1-D988CB2D2CCE}"/>
    <dgm:cxn modelId="{0F422770-DB4E-49EA-BF9B-E05A0885FEFA}" type="presParOf" srcId="{9CFD22A3-8DE4-41AB-A014-52DF8E996271}" destId="{AE4DC138-0A36-4408-B28A-539E3CFE7AFD}" srcOrd="0" destOrd="0" presId="urn:microsoft.com/office/officeart/2005/8/layout/chevron1"/>
    <dgm:cxn modelId="{9A258D34-C7DB-4FF7-AAA8-DCCBF3398C81}" type="presParOf" srcId="{9CFD22A3-8DE4-41AB-A014-52DF8E996271}" destId="{0C1F05B6-5968-450B-AD3E-1A1FAD6313B8}" srcOrd="1" destOrd="0" presId="urn:microsoft.com/office/officeart/2005/8/layout/chevron1"/>
    <dgm:cxn modelId="{4EC7CE84-10B7-4D4E-863B-0594E3C02027}" type="presParOf" srcId="{9CFD22A3-8DE4-41AB-A014-52DF8E996271}" destId="{B8C49BAD-781B-4464-81E0-7CF94F8498AE}" srcOrd="2" destOrd="0" presId="urn:microsoft.com/office/officeart/2005/8/layout/chevron1"/>
    <dgm:cxn modelId="{ADCBC07D-DEE3-477D-9EAA-49A7D42E202F}" type="presParOf" srcId="{9CFD22A3-8DE4-41AB-A014-52DF8E996271}" destId="{4BC85A9A-03D8-4E1C-9AB8-C4C30FDA3E7E}" srcOrd="3" destOrd="0" presId="urn:microsoft.com/office/officeart/2005/8/layout/chevron1"/>
    <dgm:cxn modelId="{490E5A65-97BE-4B19-A797-78CF435F0C6B}" type="presParOf" srcId="{9CFD22A3-8DE4-41AB-A014-52DF8E996271}" destId="{9777825D-BA06-4B2D-A279-4B9494852217}" srcOrd="4" destOrd="0" presId="urn:microsoft.com/office/officeart/2005/8/layout/chevron1"/>
    <dgm:cxn modelId="{C5DB69D7-8E80-4566-B9A3-F2291BD69244}" type="presParOf" srcId="{9CFD22A3-8DE4-41AB-A014-52DF8E996271}" destId="{F866F3FA-E43C-485A-8A81-2285AEEA1C6D}" srcOrd="5" destOrd="0" presId="urn:microsoft.com/office/officeart/2005/8/layout/chevron1"/>
    <dgm:cxn modelId="{B5E400FD-04D9-41DE-A68D-110680AAD581}" type="presParOf" srcId="{9CFD22A3-8DE4-41AB-A014-52DF8E996271}" destId="{106F9068-C827-45D0-969D-6D846365A2DE}" srcOrd="6" destOrd="0" presId="urn:microsoft.com/office/officeart/2005/8/layout/chevron1"/>
    <dgm:cxn modelId="{B5E934EA-5D6B-41C2-955F-D6286936EC93}" type="presParOf" srcId="{9CFD22A3-8DE4-41AB-A014-52DF8E996271}" destId="{7E9EE78B-1EA2-4CCC-ADDD-2B669CE0C461}" srcOrd="7" destOrd="0" presId="urn:microsoft.com/office/officeart/2005/8/layout/chevron1"/>
    <dgm:cxn modelId="{9A15EB2C-D057-4348-A09F-CD7D0080760E}" type="presParOf" srcId="{9CFD22A3-8DE4-41AB-A014-52DF8E996271}" destId="{93E3A88D-E9FD-4FC3-9696-25BD671C09B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33412-F3FC-4DA0-987C-B549F64B9D71}" type="doc">
      <dgm:prSet loTypeId="urn:microsoft.com/office/officeart/2005/8/layout/chevron1" loCatId="process" qsTypeId="urn:microsoft.com/office/officeart/2005/8/quickstyle/simple1" qsCatId="simple" csTypeId="urn:microsoft.com/office/officeart/2005/8/colors/accent1_2" csCatId="accent1" phldr="1"/>
      <dgm:spPr/>
    </dgm:pt>
    <dgm:pt modelId="{55B9BBB5-01DE-4D1E-BF03-CEA74FE9B161}">
      <dgm:prSet phldrT="[Tekst]" custT="1"/>
      <dgm:spPr>
        <a:solidFill>
          <a:srgbClr val="FF0000"/>
        </a:solidFill>
      </dgm:spPr>
      <dgm:t>
        <a:bodyPr/>
        <a:lstStyle/>
        <a:p>
          <a:r>
            <a:rPr lang="da-DK" sz="2400" dirty="0"/>
            <a:t>April – maj 2019</a:t>
          </a:r>
        </a:p>
      </dgm:t>
    </dgm:pt>
    <dgm:pt modelId="{2B9ABD56-279B-44C7-98E9-A2EB307FD266}" type="parTrans" cxnId="{1E707BF7-5015-495D-BD4D-B44AB66071CE}">
      <dgm:prSet/>
      <dgm:spPr/>
      <dgm:t>
        <a:bodyPr/>
        <a:lstStyle/>
        <a:p>
          <a:endParaRPr lang="da-DK" sz="1600"/>
        </a:p>
      </dgm:t>
    </dgm:pt>
    <dgm:pt modelId="{6CD3965C-E885-44DB-8EC1-3523942B0FC4}" type="sibTrans" cxnId="{1E707BF7-5015-495D-BD4D-B44AB66071CE}">
      <dgm:prSet/>
      <dgm:spPr/>
      <dgm:t>
        <a:bodyPr/>
        <a:lstStyle/>
        <a:p>
          <a:endParaRPr lang="da-DK" sz="1600"/>
        </a:p>
      </dgm:t>
    </dgm:pt>
    <dgm:pt modelId="{DDC1BBEB-AA27-418F-AD15-19455A23AB60}">
      <dgm:prSet phldrT="[Tekst]" custT="1"/>
      <dgm:spPr>
        <a:solidFill>
          <a:srgbClr val="FF0000"/>
        </a:solidFill>
      </dgm:spPr>
      <dgm:t>
        <a:bodyPr/>
        <a:lstStyle/>
        <a:p>
          <a:r>
            <a:rPr lang="da-DK" sz="2400" dirty="0"/>
            <a:t>Juni – august 2019</a:t>
          </a:r>
        </a:p>
      </dgm:t>
    </dgm:pt>
    <dgm:pt modelId="{C8D8A487-270E-4E68-AAC2-D8D250BA87E1}" type="parTrans" cxnId="{5985F746-D538-498D-8A20-1E79B0F7D223}">
      <dgm:prSet/>
      <dgm:spPr/>
      <dgm:t>
        <a:bodyPr/>
        <a:lstStyle/>
        <a:p>
          <a:endParaRPr lang="da-DK" sz="1600"/>
        </a:p>
      </dgm:t>
    </dgm:pt>
    <dgm:pt modelId="{1667C0A4-879C-4E11-A49B-8DC1349D548B}" type="sibTrans" cxnId="{5985F746-D538-498D-8A20-1E79B0F7D223}">
      <dgm:prSet/>
      <dgm:spPr/>
      <dgm:t>
        <a:bodyPr/>
        <a:lstStyle/>
        <a:p>
          <a:endParaRPr lang="da-DK" sz="1600"/>
        </a:p>
      </dgm:t>
    </dgm:pt>
    <dgm:pt modelId="{8F844723-8B81-4F94-8944-BB366FF2AC5A}" type="pres">
      <dgm:prSet presAssocID="{44533412-F3FC-4DA0-987C-B549F64B9D71}" presName="Name0" presStyleCnt="0">
        <dgm:presLayoutVars>
          <dgm:dir/>
          <dgm:animLvl val="lvl"/>
          <dgm:resizeHandles val="exact"/>
        </dgm:presLayoutVars>
      </dgm:prSet>
      <dgm:spPr/>
    </dgm:pt>
    <dgm:pt modelId="{FFDDBBF5-3A02-4E03-82C8-85EC03783955}" type="pres">
      <dgm:prSet presAssocID="{55B9BBB5-01DE-4D1E-BF03-CEA74FE9B161}" presName="parTxOnly" presStyleLbl="node1" presStyleIdx="0" presStyleCnt="2" custScaleX="109150" custScaleY="108840">
        <dgm:presLayoutVars>
          <dgm:chMax val="0"/>
          <dgm:chPref val="0"/>
          <dgm:bulletEnabled val="1"/>
        </dgm:presLayoutVars>
      </dgm:prSet>
      <dgm:spPr/>
    </dgm:pt>
    <dgm:pt modelId="{183CA555-0045-4F94-AE32-3F8C5B6C0C0A}" type="pres">
      <dgm:prSet presAssocID="{6CD3965C-E885-44DB-8EC1-3523942B0FC4}" presName="parTxOnlySpace" presStyleCnt="0"/>
      <dgm:spPr/>
    </dgm:pt>
    <dgm:pt modelId="{72BDF638-E2BF-46BE-A632-8D82CF3373EE}" type="pres">
      <dgm:prSet presAssocID="{DDC1BBEB-AA27-418F-AD15-19455A23AB60}" presName="parTxOnly" presStyleLbl="node1" presStyleIdx="1" presStyleCnt="2" custScaleX="153294" custScaleY="108840">
        <dgm:presLayoutVars>
          <dgm:chMax val="0"/>
          <dgm:chPref val="0"/>
          <dgm:bulletEnabled val="1"/>
        </dgm:presLayoutVars>
      </dgm:prSet>
      <dgm:spPr/>
    </dgm:pt>
  </dgm:ptLst>
  <dgm:cxnLst>
    <dgm:cxn modelId="{5985F746-D538-498D-8A20-1E79B0F7D223}" srcId="{44533412-F3FC-4DA0-987C-B549F64B9D71}" destId="{DDC1BBEB-AA27-418F-AD15-19455A23AB60}" srcOrd="1" destOrd="0" parTransId="{C8D8A487-270E-4E68-AAC2-D8D250BA87E1}" sibTransId="{1667C0A4-879C-4E11-A49B-8DC1349D548B}"/>
    <dgm:cxn modelId="{FE834A6E-9A08-42D9-BD19-2699BD4CBC50}" type="presOf" srcId="{DDC1BBEB-AA27-418F-AD15-19455A23AB60}" destId="{72BDF638-E2BF-46BE-A632-8D82CF3373EE}" srcOrd="0" destOrd="0" presId="urn:microsoft.com/office/officeart/2005/8/layout/chevron1"/>
    <dgm:cxn modelId="{EA0C7050-0B2C-437D-8EC3-928B65A9473A}" type="presOf" srcId="{44533412-F3FC-4DA0-987C-B549F64B9D71}" destId="{8F844723-8B81-4F94-8944-BB366FF2AC5A}" srcOrd="0" destOrd="0" presId="urn:microsoft.com/office/officeart/2005/8/layout/chevron1"/>
    <dgm:cxn modelId="{2D52F296-264A-471A-88CD-260BC99E6271}" type="presOf" srcId="{55B9BBB5-01DE-4D1E-BF03-CEA74FE9B161}" destId="{FFDDBBF5-3A02-4E03-82C8-85EC03783955}" srcOrd="0" destOrd="0" presId="urn:microsoft.com/office/officeart/2005/8/layout/chevron1"/>
    <dgm:cxn modelId="{1E707BF7-5015-495D-BD4D-B44AB66071CE}" srcId="{44533412-F3FC-4DA0-987C-B549F64B9D71}" destId="{55B9BBB5-01DE-4D1E-BF03-CEA74FE9B161}" srcOrd="0" destOrd="0" parTransId="{2B9ABD56-279B-44C7-98E9-A2EB307FD266}" sibTransId="{6CD3965C-E885-44DB-8EC1-3523942B0FC4}"/>
    <dgm:cxn modelId="{DBBBEEC5-8157-47B2-A4E6-2220C9619DE5}" type="presParOf" srcId="{8F844723-8B81-4F94-8944-BB366FF2AC5A}" destId="{FFDDBBF5-3A02-4E03-82C8-85EC03783955}" srcOrd="0" destOrd="0" presId="urn:microsoft.com/office/officeart/2005/8/layout/chevron1"/>
    <dgm:cxn modelId="{CBC8A20A-3B08-4444-A9C2-585ACA4F051D}" type="presParOf" srcId="{8F844723-8B81-4F94-8944-BB366FF2AC5A}" destId="{183CA555-0045-4F94-AE32-3F8C5B6C0C0A}" srcOrd="1" destOrd="0" presId="urn:microsoft.com/office/officeart/2005/8/layout/chevron1"/>
    <dgm:cxn modelId="{DFD9CD96-A462-4849-AA39-F4F13CC72708}" type="presParOf" srcId="{8F844723-8B81-4F94-8944-BB366FF2AC5A}" destId="{72BDF638-E2BF-46BE-A632-8D82CF3373EE}"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533412-F3FC-4DA0-987C-B549F64B9D71}" type="doc">
      <dgm:prSet loTypeId="urn:microsoft.com/office/officeart/2005/8/layout/chevron1" loCatId="process" qsTypeId="urn:microsoft.com/office/officeart/2005/8/quickstyle/simple1" qsCatId="simple" csTypeId="urn:microsoft.com/office/officeart/2005/8/colors/accent1_2" csCatId="accent1" phldr="1"/>
      <dgm:spPr/>
    </dgm:pt>
    <dgm:pt modelId="{045A8A99-00CF-4722-A525-CF5A7A449570}">
      <dgm:prSet phldrT="[Tekst]" custT="1"/>
      <dgm:spPr>
        <a:solidFill>
          <a:srgbClr val="FF0000"/>
        </a:solidFill>
      </dgm:spPr>
      <dgm:t>
        <a:bodyPr/>
        <a:lstStyle/>
        <a:p>
          <a:r>
            <a:rPr lang="da-DK" sz="2400" dirty="0"/>
            <a:t>September 2019</a:t>
          </a:r>
        </a:p>
      </dgm:t>
    </dgm:pt>
    <dgm:pt modelId="{A892B208-09F0-447B-9A91-18F3E0104FB0}" type="parTrans" cxnId="{D508E6B1-344F-4348-958E-95D99D10A60D}">
      <dgm:prSet/>
      <dgm:spPr/>
      <dgm:t>
        <a:bodyPr/>
        <a:lstStyle/>
        <a:p>
          <a:endParaRPr lang="da-DK" sz="1600"/>
        </a:p>
      </dgm:t>
    </dgm:pt>
    <dgm:pt modelId="{36941BD1-02BB-47C0-9A8A-6F0C3BB18ED5}" type="sibTrans" cxnId="{D508E6B1-344F-4348-958E-95D99D10A60D}">
      <dgm:prSet/>
      <dgm:spPr/>
      <dgm:t>
        <a:bodyPr/>
        <a:lstStyle/>
        <a:p>
          <a:endParaRPr lang="da-DK" sz="1600"/>
        </a:p>
      </dgm:t>
    </dgm:pt>
    <dgm:pt modelId="{AB82B810-776B-43D9-A473-86573108CEA2}">
      <dgm:prSet phldrT="[Tekst]" custT="1"/>
      <dgm:spPr>
        <a:solidFill>
          <a:srgbClr val="FF0000"/>
        </a:solidFill>
      </dgm:spPr>
      <dgm:t>
        <a:bodyPr/>
        <a:lstStyle/>
        <a:p>
          <a:r>
            <a:rPr lang="da-DK" sz="2400" dirty="0"/>
            <a:t>Oktober – december 2019</a:t>
          </a:r>
        </a:p>
      </dgm:t>
    </dgm:pt>
    <dgm:pt modelId="{250F0A6D-196E-42BE-A607-48C4A92FA57F}" type="parTrans" cxnId="{424C4040-A7D3-4EDC-8B9A-A6DBC82E6789}">
      <dgm:prSet/>
      <dgm:spPr/>
      <dgm:t>
        <a:bodyPr/>
        <a:lstStyle/>
        <a:p>
          <a:endParaRPr lang="da-DK" sz="1600"/>
        </a:p>
      </dgm:t>
    </dgm:pt>
    <dgm:pt modelId="{3232A40F-DCB9-4442-827D-6652522A2BC3}" type="sibTrans" cxnId="{424C4040-A7D3-4EDC-8B9A-A6DBC82E6789}">
      <dgm:prSet/>
      <dgm:spPr/>
      <dgm:t>
        <a:bodyPr/>
        <a:lstStyle/>
        <a:p>
          <a:endParaRPr lang="da-DK" sz="1600"/>
        </a:p>
      </dgm:t>
    </dgm:pt>
    <dgm:pt modelId="{1987E7CA-4D5D-4237-9554-5C6DFD26F62E}">
      <dgm:prSet phldrT="[Tekst]" custT="1"/>
      <dgm:spPr>
        <a:solidFill>
          <a:srgbClr val="FF0000"/>
        </a:solidFill>
      </dgm:spPr>
      <dgm:t>
        <a:bodyPr/>
        <a:lstStyle/>
        <a:p>
          <a:r>
            <a:rPr lang="da-DK" sz="2400" dirty="0"/>
            <a:t>Januar 2020</a:t>
          </a:r>
        </a:p>
      </dgm:t>
    </dgm:pt>
    <dgm:pt modelId="{14C86778-16FE-417C-ADC2-53177846965E}" type="parTrans" cxnId="{3204BCA9-CB69-47E4-93B4-72966E107A7C}">
      <dgm:prSet/>
      <dgm:spPr/>
      <dgm:t>
        <a:bodyPr/>
        <a:lstStyle/>
        <a:p>
          <a:endParaRPr lang="da-DK" sz="1600"/>
        </a:p>
      </dgm:t>
    </dgm:pt>
    <dgm:pt modelId="{B0B7B0D6-6DDA-4B1C-BE5C-4B79ED8AC572}" type="sibTrans" cxnId="{3204BCA9-CB69-47E4-93B4-72966E107A7C}">
      <dgm:prSet/>
      <dgm:spPr/>
      <dgm:t>
        <a:bodyPr/>
        <a:lstStyle/>
        <a:p>
          <a:endParaRPr lang="da-DK" sz="1600"/>
        </a:p>
      </dgm:t>
    </dgm:pt>
    <dgm:pt modelId="{8F844723-8B81-4F94-8944-BB366FF2AC5A}" type="pres">
      <dgm:prSet presAssocID="{44533412-F3FC-4DA0-987C-B549F64B9D71}" presName="Name0" presStyleCnt="0">
        <dgm:presLayoutVars>
          <dgm:dir/>
          <dgm:animLvl val="lvl"/>
          <dgm:resizeHandles val="exact"/>
        </dgm:presLayoutVars>
      </dgm:prSet>
      <dgm:spPr/>
    </dgm:pt>
    <dgm:pt modelId="{A7F16222-790E-431B-BF3E-A6043C42E02A}" type="pres">
      <dgm:prSet presAssocID="{045A8A99-00CF-4722-A525-CF5A7A449570}" presName="parTxOnly" presStyleLbl="node1" presStyleIdx="0" presStyleCnt="3" custScaleX="96599">
        <dgm:presLayoutVars>
          <dgm:chMax val="0"/>
          <dgm:chPref val="0"/>
          <dgm:bulletEnabled val="1"/>
        </dgm:presLayoutVars>
      </dgm:prSet>
      <dgm:spPr/>
    </dgm:pt>
    <dgm:pt modelId="{373E7593-EC0A-478E-9544-254317A6266F}" type="pres">
      <dgm:prSet presAssocID="{36941BD1-02BB-47C0-9A8A-6F0C3BB18ED5}" presName="parTxOnlySpace" presStyleCnt="0"/>
      <dgm:spPr/>
    </dgm:pt>
    <dgm:pt modelId="{D4D3D67B-7081-48B1-BC71-C248FEFC210C}" type="pres">
      <dgm:prSet presAssocID="{AB82B810-776B-43D9-A473-86573108CEA2}" presName="parTxOnly" presStyleLbl="node1" presStyleIdx="1" presStyleCnt="3" custScaleX="111394">
        <dgm:presLayoutVars>
          <dgm:chMax val="0"/>
          <dgm:chPref val="0"/>
          <dgm:bulletEnabled val="1"/>
        </dgm:presLayoutVars>
      </dgm:prSet>
      <dgm:spPr/>
    </dgm:pt>
    <dgm:pt modelId="{50801390-BA6E-4570-B37A-77F6E2155164}" type="pres">
      <dgm:prSet presAssocID="{3232A40F-DCB9-4442-827D-6652522A2BC3}" presName="parTxOnlySpace" presStyleCnt="0"/>
      <dgm:spPr/>
    </dgm:pt>
    <dgm:pt modelId="{0D956823-DA8E-4CD5-B159-2D99F3250EFF}" type="pres">
      <dgm:prSet presAssocID="{1987E7CA-4D5D-4237-9554-5C6DFD26F62E}" presName="parTxOnly" presStyleLbl="node1" presStyleIdx="2" presStyleCnt="3" custScaleX="60402">
        <dgm:presLayoutVars>
          <dgm:chMax val="0"/>
          <dgm:chPref val="0"/>
          <dgm:bulletEnabled val="1"/>
        </dgm:presLayoutVars>
      </dgm:prSet>
      <dgm:spPr/>
    </dgm:pt>
  </dgm:ptLst>
  <dgm:cxnLst>
    <dgm:cxn modelId="{424C4040-A7D3-4EDC-8B9A-A6DBC82E6789}" srcId="{44533412-F3FC-4DA0-987C-B549F64B9D71}" destId="{AB82B810-776B-43D9-A473-86573108CEA2}" srcOrd="1" destOrd="0" parTransId="{250F0A6D-196E-42BE-A607-48C4A92FA57F}" sibTransId="{3232A40F-DCB9-4442-827D-6652522A2BC3}"/>
    <dgm:cxn modelId="{3E6E4B5B-7179-468F-9BCC-484AA6534F54}" type="presOf" srcId="{1987E7CA-4D5D-4237-9554-5C6DFD26F62E}" destId="{0D956823-DA8E-4CD5-B159-2D99F3250EFF}" srcOrd="0" destOrd="0" presId="urn:microsoft.com/office/officeart/2005/8/layout/chevron1"/>
    <dgm:cxn modelId="{7B3BEA58-D1BF-4344-8132-5594A9F5163A}" type="presOf" srcId="{44533412-F3FC-4DA0-987C-B549F64B9D71}" destId="{8F844723-8B81-4F94-8944-BB366FF2AC5A}" srcOrd="0" destOrd="0" presId="urn:microsoft.com/office/officeart/2005/8/layout/chevron1"/>
    <dgm:cxn modelId="{3204BCA9-CB69-47E4-93B4-72966E107A7C}" srcId="{44533412-F3FC-4DA0-987C-B549F64B9D71}" destId="{1987E7CA-4D5D-4237-9554-5C6DFD26F62E}" srcOrd="2" destOrd="0" parTransId="{14C86778-16FE-417C-ADC2-53177846965E}" sibTransId="{B0B7B0D6-6DDA-4B1C-BE5C-4B79ED8AC572}"/>
    <dgm:cxn modelId="{D508E6B1-344F-4348-958E-95D99D10A60D}" srcId="{44533412-F3FC-4DA0-987C-B549F64B9D71}" destId="{045A8A99-00CF-4722-A525-CF5A7A449570}" srcOrd="0" destOrd="0" parTransId="{A892B208-09F0-447B-9A91-18F3E0104FB0}" sibTransId="{36941BD1-02BB-47C0-9A8A-6F0C3BB18ED5}"/>
    <dgm:cxn modelId="{554CE1F4-7B3B-49BD-89BD-BE1B8CF03B99}" type="presOf" srcId="{AB82B810-776B-43D9-A473-86573108CEA2}" destId="{D4D3D67B-7081-48B1-BC71-C248FEFC210C}" srcOrd="0" destOrd="0" presId="urn:microsoft.com/office/officeart/2005/8/layout/chevron1"/>
    <dgm:cxn modelId="{E982F1F4-9D95-4F02-BFE3-17FA4F6D1274}" type="presOf" srcId="{045A8A99-00CF-4722-A525-CF5A7A449570}" destId="{A7F16222-790E-431B-BF3E-A6043C42E02A}" srcOrd="0" destOrd="0" presId="urn:microsoft.com/office/officeart/2005/8/layout/chevron1"/>
    <dgm:cxn modelId="{43B2643A-A41E-4ADC-9945-7E77AD9C564C}" type="presParOf" srcId="{8F844723-8B81-4F94-8944-BB366FF2AC5A}" destId="{A7F16222-790E-431B-BF3E-A6043C42E02A}" srcOrd="0" destOrd="0" presId="urn:microsoft.com/office/officeart/2005/8/layout/chevron1"/>
    <dgm:cxn modelId="{93A5CAD9-0086-4E70-8D51-BA560D4EF697}" type="presParOf" srcId="{8F844723-8B81-4F94-8944-BB366FF2AC5A}" destId="{373E7593-EC0A-478E-9544-254317A6266F}" srcOrd="1" destOrd="0" presId="urn:microsoft.com/office/officeart/2005/8/layout/chevron1"/>
    <dgm:cxn modelId="{9C357D0B-C297-4420-9DCB-57E290DB6C71}" type="presParOf" srcId="{8F844723-8B81-4F94-8944-BB366FF2AC5A}" destId="{D4D3D67B-7081-48B1-BC71-C248FEFC210C}" srcOrd="2" destOrd="0" presId="urn:microsoft.com/office/officeart/2005/8/layout/chevron1"/>
    <dgm:cxn modelId="{FF0EE582-1B8F-461B-A73B-06BB38B5DB02}" type="presParOf" srcId="{8F844723-8B81-4F94-8944-BB366FF2AC5A}" destId="{50801390-BA6E-4570-B37A-77F6E2155164}" srcOrd="3" destOrd="0" presId="urn:microsoft.com/office/officeart/2005/8/layout/chevron1"/>
    <dgm:cxn modelId="{6D42137B-A43E-4257-9CB9-47C4EC971C17}" type="presParOf" srcId="{8F844723-8B81-4F94-8944-BB366FF2AC5A}" destId="{0D956823-DA8E-4CD5-B159-2D99F3250EFF}"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2C0E4A-9639-4133-8ECA-A88118FBF10C}" type="doc">
      <dgm:prSet loTypeId="urn:microsoft.com/office/officeart/2005/8/layout/chevron1" loCatId="process" qsTypeId="urn:microsoft.com/office/officeart/2005/8/quickstyle/simple1" qsCatId="simple" csTypeId="urn:microsoft.com/office/officeart/2005/8/colors/accent1_2" csCatId="accent1" phldr="1"/>
      <dgm:spPr/>
    </dgm:pt>
    <dgm:pt modelId="{C24280E9-8D1D-4FE8-A6E3-C04BF66160CB}">
      <dgm:prSet phldrT="[Tekst]"/>
      <dgm:spPr/>
      <dgm:t>
        <a:bodyPr/>
        <a:lstStyle/>
        <a:p>
          <a:r>
            <a:rPr lang="da-DK" dirty="0"/>
            <a:t>Primo september</a:t>
          </a:r>
        </a:p>
        <a:p>
          <a:r>
            <a:rPr lang="da-DK" dirty="0"/>
            <a:t>Endelig pris fra entreprenørerne</a:t>
          </a:r>
        </a:p>
      </dgm:t>
    </dgm:pt>
    <dgm:pt modelId="{EDF0B931-5B40-4A9F-99EF-3885DB4B903B}" type="parTrans" cxnId="{FBA65561-B9DB-406D-A250-0B91A4126851}">
      <dgm:prSet/>
      <dgm:spPr/>
      <dgm:t>
        <a:bodyPr/>
        <a:lstStyle/>
        <a:p>
          <a:endParaRPr lang="da-DK"/>
        </a:p>
      </dgm:t>
    </dgm:pt>
    <dgm:pt modelId="{4C6F333D-4759-4B70-8543-CF935B73AF05}" type="sibTrans" cxnId="{FBA65561-B9DB-406D-A250-0B91A4126851}">
      <dgm:prSet/>
      <dgm:spPr/>
      <dgm:t>
        <a:bodyPr/>
        <a:lstStyle/>
        <a:p>
          <a:endParaRPr lang="da-DK"/>
        </a:p>
      </dgm:t>
    </dgm:pt>
    <dgm:pt modelId="{DFD6BE34-67AD-463F-AE9E-33C126AFB5BE}">
      <dgm:prSet phldrT="[Tekst]"/>
      <dgm:spPr/>
      <dgm:t>
        <a:bodyPr/>
        <a:lstStyle/>
        <a:p>
          <a:r>
            <a:rPr lang="da-DK" dirty="0"/>
            <a:t>Ultimo september Indstilling af tilbud og besluttende beboermøde</a:t>
          </a:r>
        </a:p>
      </dgm:t>
    </dgm:pt>
    <dgm:pt modelId="{C04377C4-F614-4CA5-AFDC-8C7A0B419950}" type="parTrans" cxnId="{792AAEB5-C6B5-4A5C-801A-ED2D1187465F}">
      <dgm:prSet/>
      <dgm:spPr/>
      <dgm:t>
        <a:bodyPr/>
        <a:lstStyle/>
        <a:p>
          <a:endParaRPr lang="da-DK"/>
        </a:p>
      </dgm:t>
    </dgm:pt>
    <dgm:pt modelId="{26D28903-C198-44BA-AAEE-3F0CC78543D5}" type="sibTrans" cxnId="{792AAEB5-C6B5-4A5C-801A-ED2D1187465F}">
      <dgm:prSet/>
      <dgm:spPr/>
      <dgm:t>
        <a:bodyPr/>
        <a:lstStyle/>
        <a:p>
          <a:endParaRPr lang="da-DK"/>
        </a:p>
      </dgm:t>
    </dgm:pt>
    <dgm:pt modelId="{0942CE07-9066-4E94-B461-555EFA662CE3}">
      <dgm:prSet phldrT="[Tekst]"/>
      <dgm:spPr/>
      <dgm:t>
        <a:bodyPr/>
        <a:lstStyle/>
        <a:p>
          <a:r>
            <a:rPr lang="da-DK" dirty="0"/>
            <a:t>Oktober – November  Skema B Godkendelse </a:t>
          </a:r>
        </a:p>
      </dgm:t>
    </dgm:pt>
    <dgm:pt modelId="{125DCE2E-441B-453F-82B0-ED30FCECC801}" type="parTrans" cxnId="{A9BB69CD-FD7D-4E88-8F7E-84A21C505A71}">
      <dgm:prSet/>
      <dgm:spPr/>
      <dgm:t>
        <a:bodyPr/>
        <a:lstStyle/>
        <a:p>
          <a:endParaRPr lang="da-DK"/>
        </a:p>
      </dgm:t>
    </dgm:pt>
    <dgm:pt modelId="{B6655947-2FB6-4CA3-9DC1-D988CB2D2CCE}" type="sibTrans" cxnId="{A9BB69CD-FD7D-4E88-8F7E-84A21C505A71}">
      <dgm:prSet/>
      <dgm:spPr/>
      <dgm:t>
        <a:bodyPr/>
        <a:lstStyle/>
        <a:p>
          <a:endParaRPr lang="da-DK"/>
        </a:p>
      </dgm:t>
    </dgm:pt>
    <dgm:pt modelId="{C77C1B45-79FE-430C-BB42-DA273205543A}">
      <dgm:prSet phldrT="[Tekst]"/>
      <dgm:spPr/>
      <dgm:t>
        <a:bodyPr/>
        <a:lstStyle/>
        <a:p>
          <a:r>
            <a:rPr lang="da-DK" dirty="0"/>
            <a:t>December Entreprenøropstart byggeplads og </a:t>
          </a:r>
          <a:r>
            <a:rPr lang="da-DK" dirty="0" err="1"/>
            <a:t>referanceboliger</a:t>
          </a:r>
          <a:r>
            <a:rPr lang="da-DK" dirty="0"/>
            <a:t> </a:t>
          </a:r>
        </a:p>
      </dgm:t>
    </dgm:pt>
    <dgm:pt modelId="{E9F53672-323C-46E1-BEF8-D3F0270D444E}" type="parTrans" cxnId="{BF30FBA6-FF91-44D2-8910-5ED41F6CC4CD}">
      <dgm:prSet/>
      <dgm:spPr/>
      <dgm:t>
        <a:bodyPr/>
        <a:lstStyle/>
        <a:p>
          <a:endParaRPr lang="da-DK"/>
        </a:p>
      </dgm:t>
    </dgm:pt>
    <dgm:pt modelId="{2993DC4D-39F2-4759-BEAF-04EC65F1CE8B}" type="sibTrans" cxnId="{BF30FBA6-FF91-44D2-8910-5ED41F6CC4CD}">
      <dgm:prSet/>
      <dgm:spPr/>
      <dgm:t>
        <a:bodyPr/>
        <a:lstStyle/>
        <a:p>
          <a:endParaRPr lang="da-DK"/>
        </a:p>
      </dgm:t>
    </dgm:pt>
    <dgm:pt modelId="{6D4E246B-8827-47EF-84A9-52EC6CCC8924}">
      <dgm:prSet phldrT="[Tekst]"/>
      <dgm:spPr>
        <a:solidFill>
          <a:schemeClr val="accent1"/>
        </a:solidFill>
      </dgm:spPr>
      <dgm:t>
        <a:bodyPr/>
        <a:lstStyle/>
        <a:p>
          <a:r>
            <a:rPr lang="da-DK" dirty="0"/>
            <a:t>Primo 2020 Opstart renovering </a:t>
          </a:r>
        </a:p>
      </dgm:t>
    </dgm:pt>
    <dgm:pt modelId="{F23B2239-C29A-4D87-B0D3-095412B7F2E1}" type="parTrans" cxnId="{0A0611B0-3FA0-43BF-9722-632D8A896F7E}">
      <dgm:prSet/>
      <dgm:spPr/>
      <dgm:t>
        <a:bodyPr/>
        <a:lstStyle/>
        <a:p>
          <a:endParaRPr lang="da-DK"/>
        </a:p>
      </dgm:t>
    </dgm:pt>
    <dgm:pt modelId="{ED948E7C-239A-4E4F-86B0-2BAB9DE6BED6}" type="sibTrans" cxnId="{0A0611B0-3FA0-43BF-9722-632D8A896F7E}">
      <dgm:prSet/>
      <dgm:spPr/>
      <dgm:t>
        <a:bodyPr/>
        <a:lstStyle/>
        <a:p>
          <a:endParaRPr lang="da-DK"/>
        </a:p>
      </dgm:t>
    </dgm:pt>
    <dgm:pt modelId="{9CFD22A3-8DE4-41AB-A014-52DF8E996271}" type="pres">
      <dgm:prSet presAssocID="{872C0E4A-9639-4133-8ECA-A88118FBF10C}" presName="Name0" presStyleCnt="0">
        <dgm:presLayoutVars>
          <dgm:dir/>
          <dgm:animLvl val="lvl"/>
          <dgm:resizeHandles val="exact"/>
        </dgm:presLayoutVars>
      </dgm:prSet>
      <dgm:spPr/>
    </dgm:pt>
    <dgm:pt modelId="{AE4DC138-0A36-4408-B28A-539E3CFE7AFD}" type="pres">
      <dgm:prSet presAssocID="{C24280E9-8D1D-4FE8-A6E3-C04BF66160CB}" presName="parTxOnly" presStyleLbl="node1" presStyleIdx="0" presStyleCnt="5">
        <dgm:presLayoutVars>
          <dgm:chMax val="0"/>
          <dgm:chPref val="0"/>
          <dgm:bulletEnabled val="1"/>
        </dgm:presLayoutVars>
      </dgm:prSet>
      <dgm:spPr/>
    </dgm:pt>
    <dgm:pt modelId="{0C1F05B6-5968-450B-AD3E-1A1FAD6313B8}" type="pres">
      <dgm:prSet presAssocID="{4C6F333D-4759-4B70-8543-CF935B73AF05}" presName="parTxOnlySpace" presStyleCnt="0"/>
      <dgm:spPr/>
    </dgm:pt>
    <dgm:pt modelId="{B8C49BAD-781B-4464-81E0-7CF94F8498AE}" type="pres">
      <dgm:prSet presAssocID="{DFD6BE34-67AD-463F-AE9E-33C126AFB5BE}" presName="parTxOnly" presStyleLbl="node1" presStyleIdx="1" presStyleCnt="5">
        <dgm:presLayoutVars>
          <dgm:chMax val="0"/>
          <dgm:chPref val="0"/>
          <dgm:bulletEnabled val="1"/>
        </dgm:presLayoutVars>
      </dgm:prSet>
      <dgm:spPr/>
    </dgm:pt>
    <dgm:pt modelId="{4BC85A9A-03D8-4E1C-9AB8-C4C30FDA3E7E}" type="pres">
      <dgm:prSet presAssocID="{26D28903-C198-44BA-AAEE-3F0CC78543D5}" presName="parTxOnlySpace" presStyleCnt="0"/>
      <dgm:spPr/>
    </dgm:pt>
    <dgm:pt modelId="{9777825D-BA06-4B2D-A279-4B9494852217}" type="pres">
      <dgm:prSet presAssocID="{0942CE07-9066-4E94-B461-555EFA662CE3}" presName="parTxOnly" presStyleLbl="node1" presStyleIdx="2" presStyleCnt="5" custScaleX="109464">
        <dgm:presLayoutVars>
          <dgm:chMax val="0"/>
          <dgm:chPref val="0"/>
          <dgm:bulletEnabled val="1"/>
        </dgm:presLayoutVars>
      </dgm:prSet>
      <dgm:spPr/>
    </dgm:pt>
    <dgm:pt modelId="{F866F3FA-E43C-485A-8A81-2285AEEA1C6D}" type="pres">
      <dgm:prSet presAssocID="{B6655947-2FB6-4CA3-9DC1-D988CB2D2CCE}" presName="parTxOnlySpace" presStyleCnt="0"/>
      <dgm:spPr/>
    </dgm:pt>
    <dgm:pt modelId="{106F9068-C827-45D0-969D-6D846365A2DE}" type="pres">
      <dgm:prSet presAssocID="{C77C1B45-79FE-430C-BB42-DA273205543A}" presName="parTxOnly" presStyleLbl="node1" presStyleIdx="3" presStyleCnt="5">
        <dgm:presLayoutVars>
          <dgm:chMax val="0"/>
          <dgm:chPref val="0"/>
          <dgm:bulletEnabled val="1"/>
        </dgm:presLayoutVars>
      </dgm:prSet>
      <dgm:spPr/>
    </dgm:pt>
    <dgm:pt modelId="{7E9EE78B-1EA2-4CCC-ADDD-2B669CE0C461}" type="pres">
      <dgm:prSet presAssocID="{2993DC4D-39F2-4759-BEAF-04EC65F1CE8B}" presName="parTxOnlySpace" presStyleCnt="0"/>
      <dgm:spPr/>
    </dgm:pt>
    <dgm:pt modelId="{93E3A88D-E9FD-4FC3-9696-25BD671C09B7}" type="pres">
      <dgm:prSet presAssocID="{6D4E246B-8827-47EF-84A9-52EC6CCC8924}" presName="parTxOnly" presStyleLbl="node1" presStyleIdx="4" presStyleCnt="5">
        <dgm:presLayoutVars>
          <dgm:chMax val="0"/>
          <dgm:chPref val="0"/>
          <dgm:bulletEnabled val="1"/>
        </dgm:presLayoutVars>
      </dgm:prSet>
      <dgm:spPr/>
    </dgm:pt>
  </dgm:ptLst>
  <dgm:cxnLst>
    <dgm:cxn modelId="{B5539329-B993-455C-BDDB-2CF79657C332}" type="presOf" srcId="{872C0E4A-9639-4133-8ECA-A88118FBF10C}" destId="{9CFD22A3-8DE4-41AB-A014-52DF8E996271}" srcOrd="0" destOrd="0" presId="urn:microsoft.com/office/officeart/2005/8/layout/chevron1"/>
    <dgm:cxn modelId="{00F2673E-3163-417C-ADBA-AC958A12E694}" type="presOf" srcId="{C24280E9-8D1D-4FE8-A6E3-C04BF66160CB}" destId="{AE4DC138-0A36-4408-B28A-539E3CFE7AFD}" srcOrd="0" destOrd="0" presId="urn:microsoft.com/office/officeart/2005/8/layout/chevron1"/>
    <dgm:cxn modelId="{FBA65561-B9DB-406D-A250-0B91A4126851}" srcId="{872C0E4A-9639-4133-8ECA-A88118FBF10C}" destId="{C24280E9-8D1D-4FE8-A6E3-C04BF66160CB}" srcOrd="0" destOrd="0" parTransId="{EDF0B931-5B40-4A9F-99EF-3885DB4B903B}" sibTransId="{4C6F333D-4759-4B70-8543-CF935B73AF05}"/>
    <dgm:cxn modelId="{525ACB4B-EC15-407C-AE7A-97C753119DA3}" type="presOf" srcId="{0942CE07-9066-4E94-B461-555EFA662CE3}" destId="{9777825D-BA06-4B2D-A279-4B9494852217}" srcOrd="0" destOrd="0" presId="urn:microsoft.com/office/officeart/2005/8/layout/chevron1"/>
    <dgm:cxn modelId="{26CC4B72-200C-4285-84D5-4700476794D9}" type="presOf" srcId="{C77C1B45-79FE-430C-BB42-DA273205543A}" destId="{106F9068-C827-45D0-969D-6D846365A2DE}" srcOrd="0" destOrd="0" presId="urn:microsoft.com/office/officeart/2005/8/layout/chevron1"/>
    <dgm:cxn modelId="{BF30FBA6-FF91-44D2-8910-5ED41F6CC4CD}" srcId="{872C0E4A-9639-4133-8ECA-A88118FBF10C}" destId="{C77C1B45-79FE-430C-BB42-DA273205543A}" srcOrd="3" destOrd="0" parTransId="{E9F53672-323C-46E1-BEF8-D3F0270D444E}" sibTransId="{2993DC4D-39F2-4759-BEAF-04EC65F1CE8B}"/>
    <dgm:cxn modelId="{0A0611B0-3FA0-43BF-9722-632D8A896F7E}" srcId="{872C0E4A-9639-4133-8ECA-A88118FBF10C}" destId="{6D4E246B-8827-47EF-84A9-52EC6CCC8924}" srcOrd="4" destOrd="0" parTransId="{F23B2239-C29A-4D87-B0D3-095412B7F2E1}" sibTransId="{ED948E7C-239A-4E4F-86B0-2BAB9DE6BED6}"/>
    <dgm:cxn modelId="{792AAEB5-C6B5-4A5C-801A-ED2D1187465F}" srcId="{872C0E4A-9639-4133-8ECA-A88118FBF10C}" destId="{DFD6BE34-67AD-463F-AE9E-33C126AFB5BE}" srcOrd="1" destOrd="0" parTransId="{C04377C4-F614-4CA5-AFDC-8C7A0B419950}" sibTransId="{26D28903-C198-44BA-AAEE-3F0CC78543D5}"/>
    <dgm:cxn modelId="{69D287C9-E5BE-4BEC-9CF2-87CB75E0EC8A}" type="presOf" srcId="{DFD6BE34-67AD-463F-AE9E-33C126AFB5BE}" destId="{B8C49BAD-781B-4464-81E0-7CF94F8498AE}" srcOrd="0" destOrd="0" presId="urn:microsoft.com/office/officeart/2005/8/layout/chevron1"/>
    <dgm:cxn modelId="{A9BB69CD-FD7D-4E88-8F7E-84A21C505A71}" srcId="{872C0E4A-9639-4133-8ECA-A88118FBF10C}" destId="{0942CE07-9066-4E94-B461-555EFA662CE3}" srcOrd="2" destOrd="0" parTransId="{125DCE2E-441B-453F-82B0-ED30FCECC801}" sibTransId="{B6655947-2FB6-4CA3-9DC1-D988CB2D2CCE}"/>
    <dgm:cxn modelId="{3BA8A1F3-204C-4A7F-B1A9-CC3D9C5AF140}" type="presOf" srcId="{6D4E246B-8827-47EF-84A9-52EC6CCC8924}" destId="{93E3A88D-E9FD-4FC3-9696-25BD671C09B7}" srcOrd="0" destOrd="0" presId="urn:microsoft.com/office/officeart/2005/8/layout/chevron1"/>
    <dgm:cxn modelId="{13015032-A473-4398-AB6F-E031B3AC36CA}" type="presParOf" srcId="{9CFD22A3-8DE4-41AB-A014-52DF8E996271}" destId="{AE4DC138-0A36-4408-B28A-539E3CFE7AFD}" srcOrd="0" destOrd="0" presId="urn:microsoft.com/office/officeart/2005/8/layout/chevron1"/>
    <dgm:cxn modelId="{187E7354-4F99-4FB1-AA23-BBA5F37B088F}" type="presParOf" srcId="{9CFD22A3-8DE4-41AB-A014-52DF8E996271}" destId="{0C1F05B6-5968-450B-AD3E-1A1FAD6313B8}" srcOrd="1" destOrd="0" presId="urn:microsoft.com/office/officeart/2005/8/layout/chevron1"/>
    <dgm:cxn modelId="{157ED59B-ED14-4CBD-8B14-33EE78B7D50D}" type="presParOf" srcId="{9CFD22A3-8DE4-41AB-A014-52DF8E996271}" destId="{B8C49BAD-781B-4464-81E0-7CF94F8498AE}" srcOrd="2" destOrd="0" presId="urn:microsoft.com/office/officeart/2005/8/layout/chevron1"/>
    <dgm:cxn modelId="{515EE9A6-103F-4704-99E1-1D583D4B5145}" type="presParOf" srcId="{9CFD22A3-8DE4-41AB-A014-52DF8E996271}" destId="{4BC85A9A-03D8-4E1C-9AB8-C4C30FDA3E7E}" srcOrd="3" destOrd="0" presId="urn:microsoft.com/office/officeart/2005/8/layout/chevron1"/>
    <dgm:cxn modelId="{D29222D2-D1B3-4C0F-B154-5C3F236D646A}" type="presParOf" srcId="{9CFD22A3-8DE4-41AB-A014-52DF8E996271}" destId="{9777825D-BA06-4B2D-A279-4B9494852217}" srcOrd="4" destOrd="0" presId="urn:microsoft.com/office/officeart/2005/8/layout/chevron1"/>
    <dgm:cxn modelId="{8E97CB99-8380-4AFE-9AE5-6388BDC54F6B}" type="presParOf" srcId="{9CFD22A3-8DE4-41AB-A014-52DF8E996271}" destId="{F866F3FA-E43C-485A-8A81-2285AEEA1C6D}" srcOrd="5" destOrd="0" presId="urn:microsoft.com/office/officeart/2005/8/layout/chevron1"/>
    <dgm:cxn modelId="{6EC19155-A163-4704-A1F7-95762894DFBA}" type="presParOf" srcId="{9CFD22A3-8DE4-41AB-A014-52DF8E996271}" destId="{106F9068-C827-45D0-969D-6D846365A2DE}" srcOrd="6" destOrd="0" presId="urn:microsoft.com/office/officeart/2005/8/layout/chevron1"/>
    <dgm:cxn modelId="{5DB55DBA-1AAF-45D1-AF5B-490A65164D77}" type="presParOf" srcId="{9CFD22A3-8DE4-41AB-A014-52DF8E996271}" destId="{7E9EE78B-1EA2-4CCC-ADDD-2B669CE0C461}" srcOrd="7" destOrd="0" presId="urn:microsoft.com/office/officeart/2005/8/layout/chevron1"/>
    <dgm:cxn modelId="{8234C2E2-3F5D-44C9-A872-4E7694BADA03}" type="presParOf" srcId="{9CFD22A3-8DE4-41AB-A014-52DF8E996271}" destId="{93E3A88D-E9FD-4FC3-9696-25BD671C09B7}"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C138-0A36-4408-B28A-539E3CFE7AFD}">
      <dsp:nvSpPr>
        <dsp:cNvPr id="0" name=""/>
        <dsp:cNvSpPr/>
      </dsp:nvSpPr>
      <dsp:spPr>
        <a:xfrm>
          <a:off x="2222" y="602249"/>
          <a:ext cx="1978228" cy="7912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a-DK" sz="1100" kern="1200" dirty="0"/>
            <a:t>16. april</a:t>
          </a:r>
        </a:p>
        <a:p>
          <a:pPr marL="0" lvl="0" indent="0" algn="ctr" defTabSz="488950">
            <a:lnSpc>
              <a:spcPct val="90000"/>
            </a:lnSpc>
            <a:spcBef>
              <a:spcPct val="0"/>
            </a:spcBef>
            <a:spcAft>
              <a:spcPct val="35000"/>
            </a:spcAft>
            <a:buNone/>
          </a:pPr>
          <a:r>
            <a:rPr lang="da-DK" sz="1100" kern="1200" dirty="0"/>
            <a:t>Indledende tilbud modtaget </a:t>
          </a:r>
        </a:p>
      </dsp:txBody>
      <dsp:txXfrm>
        <a:off x="397868" y="602249"/>
        <a:ext cx="1186937" cy="791291"/>
      </dsp:txXfrm>
    </dsp:sp>
    <dsp:sp modelId="{B8C49BAD-781B-4464-81E0-7CF94F8498AE}">
      <dsp:nvSpPr>
        <dsp:cNvPr id="0" name=""/>
        <dsp:cNvSpPr/>
      </dsp:nvSpPr>
      <dsp:spPr>
        <a:xfrm>
          <a:off x="1782628" y="602249"/>
          <a:ext cx="1978228" cy="7912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a-DK" sz="1100" kern="1200" dirty="0"/>
            <a:t>8. maj</a:t>
          </a:r>
        </a:p>
        <a:p>
          <a:pPr marL="0" lvl="0" indent="0" algn="ctr" defTabSz="488950">
            <a:lnSpc>
              <a:spcPct val="90000"/>
            </a:lnSpc>
            <a:spcBef>
              <a:spcPct val="0"/>
            </a:spcBef>
            <a:spcAft>
              <a:spcPct val="35000"/>
            </a:spcAft>
            <a:buNone/>
          </a:pPr>
          <a:r>
            <a:rPr lang="da-DK" sz="1100" kern="1200" dirty="0"/>
            <a:t>1. forhandlingsrunde </a:t>
          </a:r>
        </a:p>
      </dsp:txBody>
      <dsp:txXfrm>
        <a:off x="2178274" y="602249"/>
        <a:ext cx="1186937" cy="791291"/>
      </dsp:txXfrm>
    </dsp:sp>
    <dsp:sp modelId="{9777825D-BA06-4B2D-A279-4B9494852217}">
      <dsp:nvSpPr>
        <dsp:cNvPr id="0" name=""/>
        <dsp:cNvSpPr/>
      </dsp:nvSpPr>
      <dsp:spPr>
        <a:xfrm>
          <a:off x="3563034" y="602249"/>
          <a:ext cx="1978228" cy="7912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a-DK" sz="1100" kern="1200" dirty="0"/>
            <a:t>4. juni</a:t>
          </a:r>
        </a:p>
        <a:p>
          <a:pPr marL="0" lvl="0" indent="0" algn="ctr" defTabSz="488950">
            <a:lnSpc>
              <a:spcPct val="90000"/>
            </a:lnSpc>
            <a:spcBef>
              <a:spcPct val="0"/>
            </a:spcBef>
            <a:spcAft>
              <a:spcPct val="35000"/>
            </a:spcAft>
            <a:buNone/>
          </a:pPr>
          <a:r>
            <a:rPr lang="da-DK" sz="1100" kern="1200" dirty="0" err="1"/>
            <a:t>Indikative</a:t>
          </a:r>
          <a:r>
            <a:rPr lang="da-DK" sz="1100" kern="1200" dirty="0"/>
            <a:t> priser modtaget</a:t>
          </a:r>
        </a:p>
      </dsp:txBody>
      <dsp:txXfrm>
        <a:off x="3958680" y="602249"/>
        <a:ext cx="1186937" cy="791291"/>
      </dsp:txXfrm>
    </dsp:sp>
    <dsp:sp modelId="{106F9068-C827-45D0-969D-6D846365A2DE}">
      <dsp:nvSpPr>
        <dsp:cNvPr id="0" name=""/>
        <dsp:cNvSpPr/>
      </dsp:nvSpPr>
      <dsp:spPr>
        <a:xfrm>
          <a:off x="5343440" y="602249"/>
          <a:ext cx="1978228" cy="7912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a-DK" sz="1100" kern="1200" dirty="0"/>
            <a:t>7. maj                          2. forhandlingsrunde</a:t>
          </a:r>
        </a:p>
      </dsp:txBody>
      <dsp:txXfrm>
        <a:off x="5739086" y="602249"/>
        <a:ext cx="1186937" cy="791291"/>
      </dsp:txXfrm>
    </dsp:sp>
    <dsp:sp modelId="{93E3A88D-E9FD-4FC3-9696-25BD671C09B7}">
      <dsp:nvSpPr>
        <dsp:cNvPr id="0" name=""/>
        <dsp:cNvSpPr/>
      </dsp:nvSpPr>
      <dsp:spPr>
        <a:xfrm>
          <a:off x="7123846" y="602249"/>
          <a:ext cx="1978228" cy="791291"/>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a-DK" sz="1100" kern="1200" dirty="0"/>
            <a:t>24. juni-6. august Projekt rettes </a:t>
          </a:r>
          <a:r>
            <a:rPr lang="da-DK" sz="1100" kern="1200" dirty="0" err="1"/>
            <a:t>ifm</a:t>
          </a:r>
          <a:r>
            <a:rPr lang="da-DK" sz="1100" kern="1200" dirty="0"/>
            <a:t>. forhandlingsmøder</a:t>
          </a:r>
        </a:p>
      </dsp:txBody>
      <dsp:txXfrm>
        <a:off x="7519492" y="602249"/>
        <a:ext cx="1186937" cy="791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DBBF5-3A02-4E03-82C8-85EC03783955}">
      <dsp:nvSpPr>
        <dsp:cNvPr id="0" name=""/>
        <dsp:cNvSpPr/>
      </dsp:nvSpPr>
      <dsp:spPr>
        <a:xfrm>
          <a:off x="1510" y="0"/>
          <a:ext cx="3936965" cy="1173722"/>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a-DK" sz="2400" kern="1200" dirty="0"/>
            <a:t>April – maj 2019</a:t>
          </a:r>
        </a:p>
      </dsp:txBody>
      <dsp:txXfrm>
        <a:off x="588371" y="0"/>
        <a:ext cx="2763243" cy="1173722"/>
      </dsp:txXfrm>
    </dsp:sp>
    <dsp:sp modelId="{72BDF638-E2BF-46BE-A632-8D82CF3373EE}">
      <dsp:nvSpPr>
        <dsp:cNvPr id="0" name=""/>
        <dsp:cNvSpPr/>
      </dsp:nvSpPr>
      <dsp:spPr>
        <a:xfrm>
          <a:off x="3577782" y="0"/>
          <a:ext cx="5529209" cy="1173722"/>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a-DK" sz="2400" kern="1200" dirty="0"/>
            <a:t>Juni – august 2019</a:t>
          </a:r>
        </a:p>
      </dsp:txBody>
      <dsp:txXfrm>
        <a:off x="4164643" y="0"/>
        <a:ext cx="4355487" cy="1173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16222-790E-431B-BF3E-A6043C42E02A}">
      <dsp:nvSpPr>
        <dsp:cNvPr id="0" name=""/>
        <dsp:cNvSpPr/>
      </dsp:nvSpPr>
      <dsp:spPr>
        <a:xfrm>
          <a:off x="2713" y="0"/>
          <a:ext cx="3525920" cy="1118264"/>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a-DK" sz="2400" kern="1200" dirty="0"/>
            <a:t>September 2019</a:t>
          </a:r>
        </a:p>
      </dsp:txBody>
      <dsp:txXfrm>
        <a:off x="561845" y="0"/>
        <a:ext cx="2407656" cy="1118264"/>
      </dsp:txXfrm>
    </dsp:sp>
    <dsp:sp modelId="{D4D3D67B-7081-48B1-BC71-C248FEFC210C}">
      <dsp:nvSpPr>
        <dsp:cNvPr id="0" name=""/>
        <dsp:cNvSpPr/>
      </dsp:nvSpPr>
      <dsp:spPr>
        <a:xfrm>
          <a:off x="3163628" y="0"/>
          <a:ext cx="4065946" cy="1118264"/>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a-DK" sz="2400" kern="1200" dirty="0"/>
            <a:t>Oktober – december 2019</a:t>
          </a:r>
        </a:p>
      </dsp:txBody>
      <dsp:txXfrm>
        <a:off x="3722760" y="0"/>
        <a:ext cx="2947682" cy="1118264"/>
      </dsp:txXfrm>
    </dsp:sp>
    <dsp:sp modelId="{0D956823-DA8E-4CD5-B159-2D99F3250EFF}">
      <dsp:nvSpPr>
        <dsp:cNvPr id="0" name=""/>
        <dsp:cNvSpPr/>
      </dsp:nvSpPr>
      <dsp:spPr>
        <a:xfrm>
          <a:off x="6864568" y="0"/>
          <a:ext cx="2204708" cy="1118264"/>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a-DK" sz="2400" kern="1200" dirty="0"/>
            <a:t>Januar 2020</a:t>
          </a:r>
        </a:p>
      </dsp:txBody>
      <dsp:txXfrm>
        <a:off x="7423700" y="0"/>
        <a:ext cx="1086444" cy="1118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C138-0A36-4408-B28A-539E3CFE7AFD}">
      <dsp:nvSpPr>
        <dsp:cNvPr id="0" name=""/>
        <dsp:cNvSpPr/>
      </dsp:nvSpPr>
      <dsp:spPr>
        <a:xfrm>
          <a:off x="2518" y="611627"/>
          <a:ext cx="1931342" cy="772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Primo september</a:t>
          </a:r>
        </a:p>
        <a:p>
          <a:pPr marL="0" lvl="0" indent="0" algn="ctr" defTabSz="444500">
            <a:lnSpc>
              <a:spcPct val="90000"/>
            </a:lnSpc>
            <a:spcBef>
              <a:spcPct val="0"/>
            </a:spcBef>
            <a:spcAft>
              <a:spcPct val="35000"/>
            </a:spcAft>
            <a:buNone/>
          </a:pPr>
          <a:r>
            <a:rPr lang="da-DK" sz="1000" kern="1200" dirty="0"/>
            <a:t>Endelig pris fra entreprenørerne</a:t>
          </a:r>
        </a:p>
      </dsp:txBody>
      <dsp:txXfrm>
        <a:off x="388786" y="611627"/>
        <a:ext cx="1158806" cy="772536"/>
      </dsp:txXfrm>
    </dsp:sp>
    <dsp:sp modelId="{B8C49BAD-781B-4464-81E0-7CF94F8498AE}">
      <dsp:nvSpPr>
        <dsp:cNvPr id="0" name=""/>
        <dsp:cNvSpPr/>
      </dsp:nvSpPr>
      <dsp:spPr>
        <a:xfrm>
          <a:off x="1740726" y="611627"/>
          <a:ext cx="1931342" cy="772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Ultimo september Indstilling af tilbud og besluttende beboermøde</a:t>
          </a:r>
        </a:p>
      </dsp:txBody>
      <dsp:txXfrm>
        <a:off x="2126994" y="611627"/>
        <a:ext cx="1158806" cy="772536"/>
      </dsp:txXfrm>
    </dsp:sp>
    <dsp:sp modelId="{9777825D-BA06-4B2D-A279-4B9494852217}">
      <dsp:nvSpPr>
        <dsp:cNvPr id="0" name=""/>
        <dsp:cNvSpPr/>
      </dsp:nvSpPr>
      <dsp:spPr>
        <a:xfrm>
          <a:off x="3478933" y="611627"/>
          <a:ext cx="2114124" cy="772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Oktober – November  Skema B Godkendelse </a:t>
          </a:r>
        </a:p>
      </dsp:txBody>
      <dsp:txXfrm>
        <a:off x="3865201" y="611627"/>
        <a:ext cx="1341588" cy="772536"/>
      </dsp:txXfrm>
    </dsp:sp>
    <dsp:sp modelId="{106F9068-C827-45D0-969D-6D846365A2DE}">
      <dsp:nvSpPr>
        <dsp:cNvPr id="0" name=""/>
        <dsp:cNvSpPr/>
      </dsp:nvSpPr>
      <dsp:spPr>
        <a:xfrm>
          <a:off x="5399923" y="611627"/>
          <a:ext cx="1931342" cy="772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December Entreprenøropstart byggeplads og </a:t>
          </a:r>
          <a:r>
            <a:rPr lang="da-DK" sz="1000" kern="1200" dirty="0" err="1"/>
            <a:t>referanceboliger</a:t>
          </a:r>
          <a:r>
            <a:rPr lang="da-DK" sz="1000" kern="1200" dirty="0"/>
            <a:t> </a:t>
          </a:r>
        </a:p>
      </dsp:txBody>
      <dsp:txXfrm>
        <a:off x="5786191" y="611627"/>
        <a:ext cx="1158806" cy="772536"/>
      </dsp:txXfrm>
    </dsp:sp>
    <dsp:sp modelId="{93E3A88D-E9FD-4FC3-9696-25BD671C09B7}">
      <dsp:nvSpPr>
        <dsp:cNvPr id="0" name=""/>
        <dsp:cNvSpPr/>
      </dsp:nvSpPr>
      <dsp:spPr>
        <a:xfrm>
          <a:off x="7138131" y="611627"/>
          <a:ext cx="1931342" cy="77253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Primo 2020 Opstart renovering </a:t>
          </a:r>
        </a:p>
      </dsp:txBody>
      <dsp:txXfrm>
        <a:off x="7524399" y="611627"/>
        <a:ext cx="1158806" cy="7725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6BB1D71-70D1-4185-9088-24B4A7F7E93D}" type="datetimeFigureOut">
              <a:rPr lang="da-DK" smtClean="0"/>
              <a:t>27-06-2019</a:t>
            </a:fld>
            <a:endParaRPr lang="da-DK"/>
          </a:p>
        </p:txBody>
      </p:sp>
      <p:sp>
        <p:nvSpPr>
          <p:cNvPr id="4" name="Pladsholder til sidefod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7F9A6402-B558-4F1A-8573-A5F2C6982AA3}" type="slidenum">
              <a:rPr lang="da-DK" smtClean="0"/>
              <a:t>‹nr.›</a:t>
            </a:fld>
            <a:endParaRPr lang="da-DK"/>
          </a:p>
        </p:txBody>
      </p:sp>
    </p:spTree>
    <p:extLst>
      <p:ext uri="{BB962C8B-B14F-4D97-AF65-F5344CB8AC3E}">
        <p14:creationId xmlns:p14="http://schemas.microsoft.com/office/powerpoint/2010/main" val="32814299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9EDA19F3-1120-4885-9684-DEEAE9B22EEF}"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201948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EDA19F3-1120-4885-9684-DEEAE9B22EEF}"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351173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EDA19F3-1120-4885-9684-DEEAE9B22EEF}"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69117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EDA19F3-1120-4885-9684-DEEAE9B22EEF}"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8791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9EDA19F3-1120-4885-9684-DEEAE9B22EEF}" type="datetimeFigureOut">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145427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EDA19F3-1120-4885-9684-DEEAE9B22EEF}"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296264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EDA19F3-1120-4885-9684-DEEAE9B22EEF}" type="datetimeFigureOut">
              <a:rPr lang="da-DK" smtClean="0"/>
              <a:t>27-06-2019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268429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EDA19F3-1120-4885-9684-DEEAE9B22EEF}" type="datetimeFigureOut">
              <a:rPr lang="da-DK" smtClean="0"/>
              <a:t>27-06-2019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123627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EDA19F3-1120-4885-9684-DEEAE9B22EEF}" type="datetimeFigureOut">
              <a:rPr lang="da-DK" smtClean="0"/>
              <a:t>27-06-2019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4530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9EDA19F3-1120-4885-9684-DEEAE9B22EEF}"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270628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9EDA19F3-1120-4885-9684-DEEAE9B22EEF}" type="datetimeFigureOut">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701EE41-9718-448A-B441-3259841AAC70}" type="slidenum">
              <a:rPr lang="da-DK" smtClean="0"/>
              <a:t>‹nr.›</a:t>
            </a:fld>
            <a:endParaRPr lang="da-DK"/>
          </a:p>
        </p:txBody>
      </p:sp>
    </p:spTree>
    <p:extLst>
      <p:ext uri="{BB962C8B-B14F-4D97-AF65-F5344CB8AC3E}">
        <p14:creationId xmlns:p14="http://schemas.microsoft.com/office/powerpoint/2010/main" val="162594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A19F3-1120-4885-9684-DEEAE9B22EEF}" type="datetimeFigureOut">
              <a:rPr lang="da-DK" smtClean="0"/>
              <a:t>27-06-2019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1EE41-9718-448A-B441-3259841AAC70}" type="slidenum">
              <a:rPr lang="da-DK" smtClean="0"/>
              <a:t>‹nr.›</a:t>
            </a:fld>
            <a:endParaRPr lang="da-DK"/>
          </a:p>
        </p:txBody>
      </p:sp>
    </p:spTree>
    <p:extLst>
      <p:ext uri="{BB962C8B-B14F-4D97-AF65-F5344CB8AC3E}">
        <p14:creationId xmlns:p14="http://schemas.microsoft.com/office/powerpoint/2010/main" val="2665663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2.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A404A9F2-5A71-4CC3-B344-7A36ADA9CEC5}"/>
              </a:ext>
            </a:extLst>
          </p:cNvPr>
          <p:cNvPicPr>
            <a:picLocks noChangeAspect="1"/>
          </p:cNvPicPr>
          <p:nvPr/>
        </p:nvPicPr>
        <p:blipFill>
          <a:blip r:embed="rId2">
            <a:alphaModFix amt="35000"/>
          </a:blip>
          <a:stretch>
            <a:fillRect/>
          </a:stretch>
        </p:blipFill>
        <p:spPr>
          <a:xfrm>
            <a:off x="323257" y="2204864"/>
            <a:ext cx="8497486" cy="2276793"/>
          </a:xfrm>
          <a:prstGeom prst="rect">
            <a:avLst/>
          </a:prstGeom>
        </p:spPr>
      </p:pic>
      <p:sp>
        <p:nvSpPr>
          <p:cNvPr id="3" name="Pladsholder til indhold 2"/>
          <p:cNvSpPr>
            <a:spLocks noGrp="1"/>
          </p:cNvSpPr>
          <p:nvPr>
            <p:ph idx="1"/>
          </p:nvPr>
        </p:nvSpPr>
        <p:spPr>
          <a:xfrm>
            <a:off x="457200" y="1628800"/>
            <a:ext cx="8229600" cy="4525963"/>
          </a:xfrm>
        </p:spPr>
        <p:txBody>
          <a:bodyPr/>
          <a:lstStyle/>
          <a:p>
            <a:pPr marL="0" lvl="0" indent="0">
              <a:buNone/>
            </a:pPr>
            <a:endParaRPr lang="da-DK" dirty="0"/>
          </a:p>
          <a:p>
            <a:pPr marL="0" lvl="0" indent="0" algn="ctr">
              <a:buNone/>
            </a:pPr>
            <a:r>
              <a:rPr lang="da-DK" dirty="0"/>
              <a:t>Velkommen til beboerinformationsmøde om Helhedsplanen i VA 4 Nord og Syd</a:t>
            </a:r>
          </a:p>
          <a:p>
            <a:pPr marL="0" lvl="0" indent="0" algn="ctr">
              <a:buNone/>
            </a:pPr>
            <a:endParaRPr lang="da-DK" dirty="0"/>
          </a:p>
          <a:p>
            <a:pPr marL="0" lvl="0" indent="0" algn="ctr">
              <a:buNone/>
            </a:pPr>
            <a:r>
              <a:rPr lang="da-DK" dirty="0"/>
              <a:t>Onsdag den 26. juni 2019 kl. 19.00 til 21.00</a:t>
            </a:r>
          </a:p>
          <a:p>
            <a:pPr marL="0" indent="0">
              <a:buNone/>
            </a:pPr>
            <a:endParaRPr lang="da-DK" dirty="0"/>
          </a:p>
        </p:txBody>
      </p:sp>
      <p:pic>
        <p:nvPicPr>
          <p:cNvPr id="4" name="Billede 3" descr="VA"/>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6"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8"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a:t>Vridsløselille Andelsboligforening, Afdeling 4 Nord og Syd, 26. juni 2019</a:t>
            </a:r>
            <a:endParaRPr lang="da-DK" sz="1100" dirty="0"/>
          </a:p>
        </p:txBody>
      </p:sp>
    </p:spTree>
    <p:extLst>
      <p:ext uri="{BB962C8B-B14F-4D97-AF65-F5344CB8AC3E}">
        <p14:creationId xmlns:p14="http://schemas.microsoft.com/office/powerpoint/2010/main" val="258314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08720"/>
            <a:ext cx="4799775" cy="415498"/>
          </a:xfrm>
          <a:prstGeom prst="rect">
            <a:avLst/>
          </a:prstGeom>
          <a:noFill/>
        </p:spPr>
        <p:txBody>
          <a:bodyPr wrap="none" rtlCol="0">
            <a:spAutoFit/>
          </a:bodyPr>
          <a:lstStyle/>
          <a:p>
            <a:pPr lvl="1"/>
            <a:r>
              <a:rPr lang="da-DK" sz="2100" dirty="0">
                <a:solidFill>
                  <a:srgbClr val="FF0000"/>
                </a:solidFill>
              </a:rPr>
              <a:t>Forhandlinger med entreprenørerne</a:t>
            </a:r>
          </a:p>
        </p:txBody>
      </p:sp>
      <p:sp>
        <p:nvSpPr>
          <p:cNvPr id="2" name="Tekstboks 1"/>
          <p:cNvSpPr txBox="1"/>
          <p:nvPr/>
        </p:nvSpPr>
        <p:spPr>
          <a:xfrm>
            <a:off x="1085816" y="1516142"/>
            <a:ext cx="7456304" cy="369332"/>
          </a:xfrm>
          <a:prstGeom prst="rect">
            <a:avLst/>
          </a:prstGeom>
          <a:noFill/>
        </p:spPr>
        <p:txBody>
          <a:bodyPr wrap="square" rtlCol="0">
            <a:spAutoFit/>
          </a:bodyPr>
          <a:lstStyle/>
          <a:p>
            <a:r>
              <a:rPr lang="da-DK" b="1" dirty="0"/>
              <a:t>På baggrund af 2. forhandlingsrunde tilrettes udbudspakkerne </a:t>
            </a:r>
          </a:p>
        </p:txBody>
      </p:sp>
      <p:sp>
        <p:nvSpPr>
          <p:cNvPr id="3" name="Tekstboks 2"/>
          <p:cNvSpPr txBox="1"/>
          <p:nvPr/>
        </p:nvSpPr>
        <p:spPr>
          <a:xfrm>
            <a:off x="1172384" y="2055892"/>
            <a:ext cx="6119176" cy="2585323"/>
          </a:xfrm>
          <a:prstGeom prst="rect">
            <a:avLst/>
          </a:prstGeom>
          <a:noFill/>
        </p:spPr>
        <p:txBody>
          <a:bodyPr wrap="none" rtlCol="0">
            <a:spAutoFit/>
          </a:bodyPr>
          <a:lstStyle/>
          <a:p>
            <a:r>
              <a:rPr lang="da-DK" b="1" i="1" dirty="0"/>
              <a:t>Udbud 2</a:t>
            </a:r>
          </a:p>
          <a:p>
            <a:pPr marL="285750" indent="-285750">
              <a:buFont typeface="Arial" panose="020B0604020202020204" pitchFamily="34" charset="0"/>
              <a:buChar char="•"/>
            </a:pPr>
            <a:r>
              <a:rPr lang="da-DK" dirty="0"/>
              <a:t>Renovering af boligen - som tidligere informeret</a:t>
            </a:r>
          </a:p>
          <a:p>
            <a:r>
              <a:rPr lang="da-DK" dirty="0"/>
              <a:t>	Terrændæk, lette facader badeværelser, køkkener mv.</a:t>
            </a:r>
          </a:p>
          <a:p>
            <a:pPr marL="285750" indent="-285750">
              <a:buFont typeface="Arial" panose="020B0604020202020204" pitchFamily="34" charset="0"/>
              <a:buChar char="•"/>
            </a:pPr>
            <a:r>
              <a:rPr lang="da-DK" dirty="0"/>
              <a:t>Mulighed for optimering af installationer  </a:t>
            </a:r>
          </a:p>
          <a:p>
            <a:pPr marL="285750" indent="-285750">
              <a:buFont typeface="Arial" panose="020B0604020202020204" pitchFamily="34" charset="0"/>
              <a:buChar char="•"/>
            </a:pPr>
            <a:r>
              <a:rPr lang="da-DK" dirty="0"/>
              <a:t>Besparelse ved kun to indretningsmuligheder</a:t>
            </a:r>
          </a:p>
          <a:p>
            <a:pPr marL="285750" indent="-285750">
              <a:buFont typeface="Arial" panose="020B0604020202020204" pitchFamily="34" charset="0"/>
              <a:buChar char="•"/>
            </a:pPr>
            <a:r>
              <a:rPr lang="da-DK" dirty="0"/>
              <a:t>Besparelse ved tilvalg udgår </a:t>
            </a:r>
          </a:p>
          <a:p>
            <a:pPr marL="285750" indent="-285750">
              <a:buFont typeface="Arial" panose="020B0604020202020204" pitchFamily="34" charset="0"/>
              <a:buChar char="•"/>
            </a:pPr>
            <a:r>
              <a:rPr lang="da-DK" dirty="0"/>
              <a:t>Besparelse ved, at ovenlys i udbud 2 udgår </a:t>
            </a:r>
          </a:p>
          <a:p>
            <a:pPr marL="285750" indent="-285750">
              <a:buFont typeface="Arial" panose="020B0604020202020204" pitchFamily="34" charset="0"/>
              <a:buChar char="•"/>
            </a:pPr>
            <a:r>
              <a:rPr lang="da-DK" dirty="0"/>
              <a:t>Minimering af fliseareal </a:t>
            </a:r>
            <a:r>
              <a:rPr lang="da-DK"/>
              <a:t>i bad</a:t>
            </a:r>
            <a:endParaRPr lang="da-DK" dirty="0"/>
          </a:p>
          <a:p>
            <a:pPr marL="285750" indent="-285750">
              <a:buFont typeface="Arial" panose="020B0604020202020204" pitchFamily="34" charset="0"/>
              <a:buChar char="•"/>
            </a:pPr>
            <a:r>
              <a:rPr lang="da-DK" dirty="0"/>
              <a:t>Højtliggende kloak tilkøbes ikke  </a:t>
            </a:r>
          </a:p>
        </p:txBody>
      </p:sp>
    </p:spTree>
    <p:extLst>
      <p:ext uri="{BB962C8B-B14F-4D97-AF65-F5344CB8AC3E}">
        <p14:creationId xmlns:p14="http://schemas.microsoft.com/office/powerpoint/2010/main" val="140479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08720"/>
            <a:ext cx="4799775" cy="415498"/>
          </a:xfrm>
          <a:prstGeom prst="rect">
            <a:avLst/>
          </a:prstGeom>
          <a:noFill/>
        </p:spPr>
        <p:txBody>
          <a:bodyPr wrap="none" rtlCol="0">
            <a:spAutoFit/>
          </a:bodyPr>
          <a:lstStyle/>
          <a:p>
            <a:pPr lvl="1"/>
            <a:r>
              <a:rPr lang="da-DK" sz="2100" dirty="0">
                <a:solidFill>
                  <a:srgbClr val="FF0000"/>
                </a:solidFill>
              </a:rPr>
              <a:t>Forhandlinger med entreprenørerne</a:t>
            </a:r>
          </a:p>
        </p:txBody>
      </p:sp>
      <p:sp>
        <p:nvSpPr>
          <p:cNvPr id="2" name="Tekstboks 1"/>
          <p:cNvSpPr txBox="1"/>
          <p:nvPr/>
        </p:nvSpPr>
        <p:spPr>
          <a:xfrm>
            <a:off x="935596" y="1516142"/>
            <a:ext cx="7456304" cy="369332"/>
          </a:xfrm>
          <a:prstGeom prst="rect">
            <a:avLst/>
          </a:prstGeom>
          <a:noFill/>
        </p:spPr>
        <p:txBody>
          <a:bodyPr wrap="square" rtlCol="0">
            <a:spAutoFit/>
          </a:bodyPr>
          <a:lstStyle/>
          <a:p>
            <a:r>
              <a:rPr lang="da-DK" b="1" dirty="0"/>
              <a:t>Højtliggende kloak </a:t>
            </a:r>
          </a:p>
        </p:txBody>
      </p:sp>
      <p:pic>
        <p:nvPicPr>
          <p:cNvPr id="1026" name="Picture 2" descr="C:\Users\snl\Pictures\kloak e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2856"/>
            <a:ext cx="32480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nl\Pictures\fjv n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132856"/>
            <a:ext cx="2795125" cy="279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55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solidFill>
                  <a:srgbClr val="FF0000"/>
                </a:solidFill>
              </a:rPr>
              <a:t>Information og status om forløbet siden beboermødet i marts</a:t>
            </a:r>
            <a:endParaRPr lang="da-DK" sz="2100" dirty="0">
              <a:solidFill>
                <a:srgbClr val="FF0000"/>
              </a:solidFill>
            </a:endParaRPr>
          </a:p>
          <a:p>
            <a:pPr marL="898525" lvl="1" indent="-360363">
              <a:buFont typeface="Wingdings" panose="05000000000000000000" pitchFamily="2" charset="2"/>
              <a:buChar char="Ø"/>
              <a:tabLst>
                <a:tab pos="898525" algn="l"/>
              </a:tabLst>
            </a:pPr>
            <a:r>
              <a:rPr lang="da-DK" sz="2100" dirty="0"/>
              <a:t>Modtaget tilbud fra entreprenørerne  </a:t>
            </a:r>
          </a:p>
          <a:p>
            <a:pPr marL="898525" lvl="1" indent="-360363">
              <a:buFont typeface="Wingdings" panose="05000000000000000000" pitchFamily="2" charset="2"/>
              <a:buChar char="Ø"/>
              <a:tabLst>
                <a:tab pos="898525" algn="l"/>
              </a:tabLst>
            </a:pPr>
            <a:r>
              <a:rPr lang="da-DK" sz="2100" dirty="0"/>
              <a:t>Forhandlinger med entreprenørerne</a:t>
            </a:r>
          </a:p>
          <a:p>
            <a:pPr marL="898525" lvl="1" indent="-360363">
              <a:buFont typeface="Wingdings" panose="05000000000000000000" pitchFamily="2" charset="2"/>
              <a:buChar char="Ø"/>
              <a:tabLst>
                <a:tab pos="898525" algn="l"/>
              </a:tabLst>
            </a:pPr>
            <a:r>
              <a:rPr lang="da-DK" sz="2100" dirty="0">
                <a:solidFill>
                  <a:srgbClr val="FF0000"/>
                </a:solidFill>
              </a:rPr>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266435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97278"/>
            <a:ext cx="4468980" cy="415498"/>
          </a:xfrm>
          <a:prstGeom prst="rect">
            <a:avLst/>
          </a:prstGeom>
          <a:noFill/>
        </p:spPr>
        <p:txBody>
          <a:bodyPr wrap="none" rtlCol="0">
            <a:spAutoFit/>
          </a:bodyPr>
          <a:lstStyle/>
          <a:p>
            <a:pPr lvl="1"/>
            <a:r>
              <a:rPr lang="da-DK" sz="2100" dirty="0">
                <a:solidFill>
                  <a:srgbClr val="FF0000"/>
                </a:solidFill>
              </a:rPr>
              <a:t>Drøftelser med Landsbyggefonden </a:t>
            </a:r>
          </a:p>
        </p:txBody>
      </p:sp>
      <p:sp>
        <p:nvSpPr>
          <p:cNvPr id="2" name="Rektangel 1"/>
          <p:cNvSpPr/>
          <p:nvPr/>
        </p:nvSpPr>
        <p:spPr>
          <a:xfrm>
            <a:off x="692695" y="1412776"/>
            <a:ext cx="8003232" cy="4616648"/>
          </a:xfrm>
          <a:prstGeom prst="rect">
            <a:avLst/>
          </a:prstGeom>
        </p:spPr>
        <p:txBody>
          <a:bodyPr wrap="square">
            <a:spAutoFit/>
          </a:bodyPr>
          <a:lstStyle/>
          <a:p>
            <a:pPr marL="342900" indent="-342900">
              <a:buFont typeface="Arial" panose="020B0604020202020204" pitchFamily="34" charset="0"/>
              <a:buChar char="•"/>
            </a:pPr>
            <a:r>
              <a:rPr lang="da-DK" sz="2100" dirty="0"/>
              <a:t>Der er afholdt to møder i Landsbyggefonden med henblik på afklaring af maksimal støtte til helhedsplanen.</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a:t>Udgangspunktet for maksimal støtte er skema B fra AB Syd, indekseret frem til d.d.</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a:t>Indbetalinger til reguleringskonti forhøjes med tilbagevirkende kraft, svarende til forventet skema B.</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a:t>Der kan anvendes 75 % af reguleringskonti til finansiering af skema B grundet lav risiko for ekstraarbejder.</a:t>
            </a:r>
          </a:p>
          <a:p>
            <a:pPr marL="342900" indent="-342900">
              <a:buFont typeface="Arial" panose="020B0604020202020204" pitchFamily="34" charset="0"/>
              <a:buChar char="•"/>
            </a:pPr>
            <a:endParaRPr lang="da-DK" sz="2100" dirty="0"/>
          </a:p>
          <a:p>
            <a:pPr marL="342900" indent="-342900">
              <a:buFont typeface="Arial" panose="020B0604020202020204" pitchFamily="34" charset="0"/>
              <a:buChar char="•"/>
            </a:pPr>
            <a:r>
              <a:rPr lang="da-DK" sz="2100" dirty="0"/>
              <a:t>Simulering af langtidsbudgetter med henblik på finansiering med henlagte midler samt at finde besparelser på de årlige henlæggelser.</a:t>
            </a:r>
          </a:p>
        </p:txBody>
      </p:sp>
    </p:spTree>
    <p:extLst>
      <p:ext uri="{BB962C8B-B14F-4D97-AF65-F5344CB8AC3E}">
        <p14:creationId xmlns:p14="http://schemas.microsoft.com/office/powerpoint/2010/main" val="257027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6340967" cy="415498"/>
          </a:xfrm>
          <a:prstGeom prst="rect">
            <a:avLst/>
          </a:prstGeom>
          <a:noFill/>
        </p:spPr>
        <p:txBody>
          <a:bodyPr wrap="none" rtlCol="0">
            <a:spAutoFit/>
          </a:bodyPr>
          <a:lstStyle/>
          <a:p>
            <a:pPr lvl="1"/>
            <a:r>
              <a:rPr lang="da-DK" sz="2100" dirty="0">
                <a:solidFill>
                  <a:srgbClr val="FF0000"/>
                </a:solidFill>
              </a:rPr>
              <a:t>Drøftelser med Landsbyggefonden – opdelte boliger </a:t>
            </a:r>
          </a:p>
        </p:txBody>
      </p:sp>
      <p:sp>
        <p:nvSpPr>
          <p:cNvPr id="7" name="Pladsholder til indhold 2">
            <a:extLst>
              <a:ext uri="{FF2B5EF4-FFF2-40B4-BE49-F238E27FC236}">
                <a16:creationId xmlns:a16="http://schemas.microsoft.com/office/drawing/2014/main" id="{88D137CB-9DFA-4A72-9F73-61C8F5623EFC}"/>
              </a:ext>
            </a:extLst>
          </p:cNvPr>
          <p:cNvSpPr>
            <a:spLocks noGrp="1"/>
          </p:cNvSpPr>
          <p:nvPr>
            <p:ph idx="1"/>
          </p:nvPr>
        </p:nvSpPr>
        <p:spPr>
          <a:xfrm>
            <a:off x="457200" y="1628800"/>
            <a:ext cx="8229600" cy="4525963"/>
          </a:xfrm>
        </p:spPr>
        <p:txBody>
          <a:bodyPr>
            <a:normAutofit/>
          </a:bodyPr>
          <a:lstStyle/>
          <a:p>
            <a:r>
              <a:rPr lang="da-DK" sz="2100" dirty="0"/>
              <a:t>Antallet af opdelte boliger kan forøges med 200 %. Dette vil have en positiv indvirkning på finansiering af den store helhedsplan.</a:t>
            </a:r>
          </a:p>
          <a:p>
            <a:r>
              <a:rPr lang="da-DK" sz="2100" dirty="0"/>
              <a:t>Huslejeniveauet kommer til at følge afdelingens øvrige boliger kr. pr. m².</a:t>
            </a:r>
          </a:p>
          <a:p>
            <a:r>
              <a:rPr lang="da-DK" sz="2100" dirty="0"/>
              <a:t>Der vil være flest 2-værelses boliger, men også enkelte 3-værelses boliger. Størrelsen vil være ca. 62-75 m².</a:t>
            </a:r>
          </a:p>
          <a:p>
            <a:r>
              <a:rPr lang="da-DK" sz="2100" dirty="0"/>
              <a:t>De opdelte boliger udføres som elementrenovering (udbud 2).</a:t>
            </a:r>
          </a:p>
          <a:p>
            <a:r>
              <a:rPr lang="da-DK" sz="2100" dirty="0"/>
              <a:t>Der er have til hver bolig, og badeværelset vil have en størrelse, så en kørestolsbruger kan blive boende i boligen.</a:t>
            </a:r>
          </a:p>
          <a:p>
            <a:r>
              <a:rPr lang="da-DK" sz="2100" dirty="0"/>
              <a:t>Tilkendegivelser fra +100 beboere, svarende til 25 % af afdelingernes beboere.</a:t>
            </a:r>
          </a:p>
          <a:p>
            <a:r>
              <a:rPr lang="da-DK" sz="2100" dirty="0"/>
              <a:t>Placering af de opdelte boliger pågår.</a:t>
            </a:r>
          </a:p>
          <a:p>
            <a:endParaRPr lang="da-DK" sz="2100" dirty="0"/>
          </a:p>
        </p:txBody>
      </p:sp>
    </p:spTree>
    <p:extLst>
      <p:ext uri="{BB962C8B-B14F-4D97-AF65-F5344CB8AC3E}">
        <p14:creationId xmlns:p14="http://schemas.microsoft.com/office/powerpoint/2010/main" val="139175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6340967" cy="415498"/>
          </a:xfrm>
          <a:prstGeom prst="rect">
            <a:avLst/>
          </a:prstGeom>
          <a:noFill/>
        </p:spPr>
        <p:txBody>
          <a:bodyPr wrap="none" rtlCol="0">
            <a:spAutoFit/>
          </a:bodyPr>
          <a:lstStyle/>
          <a:p>
            <a:pPr lvl="1"/>
            <a:r>
              <a:rPr lang="da-DK" sz="2100" dirty="0">
                <a:solidFill>
                  <a:srgbClr val="FF0000"/>
                </a:solidFill>
              </a:rPr>
              <a:t>Drøftelser med Landsbyggefonden – opdelte boliger </a:t>
            </a:r>
          </a:p>
        </p:txBody>
      </p:sp>
      <p:pic>
        <p:nvPicPr>
          <p:cNvPr id="1026" name="Picture 2" descr="C:\Users\snl\Pictures\OP 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41052"/>
            <a:ext cx="8421349" cy="465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4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6340967" cy="415498"/>
          </a:xfrm>
          <a:prstGeom prst="rect">
            <a:avLst/>
          </a:prstGeom>
          <a:noFill/>
        </p:spPr>
        <p:txBody>
          <a:bodyPr wrap="none" rtlCol="0">
            <a:spAutoFit/>
          </a:bodyPr>
          <a:lstStyle/>
          <a:p>
            <a:pPr lvl="1"/>
            <a:r>
              <a:rPr lang="da-DK" sz="2100" dirty="0">
                <a:solidFill>
                  <a:srgbClr val="FF0000"/>
                </a:solidFill>
              </a:rPr>
              <a:t>Drøftelser med Landsbyggefonden – opdelte boliger </a:t>
            </a:r>
          </a:p>
        </p:txBody>
      </p:sp>
      <p:pic>
        <p:nvPicPr>
          <p:cNvPr id="2050" name="Picture 2" descr="C:\Users\snl\Pictures\OP NV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8352928" cy="408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3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6340967" cy="415498"/>
          </a:xfrm>
          <a:prstGeom prst="rect">
            <a:avLst/>
          </a:prstGeom>
          <a:noFill/>
        </p:spPr>
        <p:txBody>
          <a:bodyPr wrap="none" rtlCol="0">
            <a:spAutoFit/>
          </a:bodyPr>
          <a:lstStyle/>
          <a:p>
            <a:pPr lvl="1"/>
            <a:r>
              <a:rPr lang="da-DK" sz="2100" dirty="0">
                <a:solidFill>
                  <a:srgbClr val="FF0000"/>
                </a:solidFill>
              </a:rPr>
              <a:t>Drøftelser med Landsbyggefonden – opdelte boliger </a:t>
            </a:r>
          </a:p>
        </p:txBody>
      </p:sp>
      <p:pic>
        <p:nvPicPr>
          <p:cNvPr id="3074" name="Picture 2" descr="C:\Users\snl\Pictures\OPN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75" y="1556792"/>
            <a:ext cx="8045467" cy="400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3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7246151" cy="415498"/>
          </a:xfrm>
          <a:prstGeom prst="rect">
            <a:avLst/>
          </a:prstGeom>
          <a:noFill/>
        </p:spPr>
        <p:txBody>
          <a:bodyPr wrap="none" rtlCol="0">
            <a:spAutoFit/>
          </a:bodyPr>
          <a:lstStyle/>
          <a:p>
            <a:pPr lvl="0"/>
            <a:r>
              <a:rPr lang="da-DK" sz="2100" b="1" dirty="0">
                <a:solidFill>
                  <a:srgbClr val="FF0000"/>
                </a:solidFill>
              </a:rPr>
              <a:t> 5. Information og status om forløbet siden beboermøde i marts</a:t>
            </a:r>
            <a:endParaRPr lang="da-DK" sz="2100" dirty="0">
              <a:solidFill>
                <a:srgbClr val="FF0000"/>
              </a:solidFill>
            </a:endParaRPr>
          </a:p>
        </p:txBody>
      </p:sp>
      <p:sp>
        <p:nvSpPr>
          <p:cNvPr id="8" name="Pladsholder til indhold 2">
            <a:extLst>
              <a:ext uri="{FF2B5EF4-FFF2-40B4-BE49-F238E27FC236}">
                <a16:creationId xmlns:a16="http://schemas.microsoft.com/office/drawing/2014/main" id="{88D137CB-9DFA-4A72-9F73-61C8F5623EFC}"/>
              </a:ext>
            </a:extLst>
          </p:cNvPr>
          <p:cNvSpPr>
            <a:spLocks noGrp="1"/>
          </p:cNvSpPr>
          <p:nvPr/>
        </p:nvSpPr>
        <p:spPr>
          <a:xfrm>
            <a:off x="440094" y="134076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da-DK" sz="2100" dirty="0"/>
          </a:p>
          <a:p>
            <a:pPr marL="0" indent="0" algn="ctr">
              <a:buNone/>
            </a:pPr>
            <a:r>
              <a:rPr lang="da-DK" sz="11500" dirty="0"/>
              <a:t>Spørgerunde</a:t>
            </a:r>
            <a:r>
              <a:rPr lang="da-DK" sz="2100" dirty="0"/>
              <a:t> </a:t>
            </a:r>
          </a:p>
          <a:p>
            <a:pPr marL="0" indent="0" algn="ctr">
              <a:buNone/>
            </a:pPr>
            <a:endParaRPr lang="da-DK" sz="2100" dirty="0"/>
          </a:p>
          <a:p>
            <a:pPr marL="0" indent="0" algn="ctr">
              <a:buNone/>
            </a:pPr>
            <a:endParaRPr lang="da-DK" sz="2100" dirty="0"/>
          </a:p>
          <a:p>
            <a:endParaRPr lang="da-DK" sz="2100" dirty="0"/>
          </a:p>
        </p:txBody>
      </p:sp>
    </p:spTree>
    <p:extLst>
      <p:ext uri="{BB962C8B-B14F-4D97-AF65-F5344CB8AC3E}">
        <p14:creationId xmlns:p14="http://schemas.microsoft.com/office/powerpoint/2010/main" val="304698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t>Information og status om forløbet siden beboermødet i marts</a:t>
            </a:r>
            <a:endParaRPr lang="da-DK" sz="2100" dirty="0"/>
          </a:p>
          <a:p>
            <a:pPr marL="898525" lvl="1" indent="-360363">
              <a:buFont typeface="Wingdings" panose="05000000000000000000" pitchFamily="2" charset="2"/>
              <a:buChar char="Ø"/>
              <a:tabLst>
                <a:tab pos="898525" algn="l"/>
              </a:tabLst>
            </a:pPr>
            <a:r>
              <a:rPr lang="da-DK" sz="2100" dirty="0"/>
              <a:t>Modtaget tilbud fra entreprenørerne  </a:t>
            </a:r>
          </a:p>
          <a:p>
            <a:pPr marL="898525" lvl="1" indent="-360363">
              <a:buFont typeface="Wingdings" panose="05000000000000000000" pitchFamily="2" charset="2"/>
              <a:buChar char="Ø"/>
              <a:tabLst>
                <a:tab pos="898525" algn="l"/>
              </a:tabLst>
            </a:pPr>
            <a:r>
              <a:rPr lang="da-DK" sz="2100" dirty="0"/>
              <a:t>Forhandlinger med entreprenørerne</a:t>
            </a:r>
          </a:p>
          <a:p>
            <a:pPr marL="898525" lvl="1" indent="-360363">
              <a:buFont typeface="Wingdings" panose="05000000000000000000" pitchFamily="2" charset="2"/>
              <a:buChar char="Ø"/>
              <a:tabLst>
                <a:tab pos="898525" algn="l"/>
              </a:tabLst>
            </a:pPr>
            <a:r>
              <a:rPr lang="da-DK" sz="2100" dirty="0"/>
              <a:t>Drøftelser med Landsbyggefonden </a:t>
            </a:r>
          </a:p>
          <a:p>
            <a:pPr marL="514350" indent="-514350">
              <a:buFont typeface="+mj-lt"/>
              <a:buAutoNum type="arabicPeriod"/>
            </a:pPr>
            <a:r>
              <a:rPr lang="da-DK" sz="2100" b="1" dirty="0">
                <a:solidFill>
                  <a:srgbClr val="FF0000"/>
                </a:solidFill>
              </a:rPr>
              <a:t>Information om huslejeniveau på grundlag af tilbud og forhandlinger </a:t>
            </a:r>
            <a:endParaRPr lang="da-DK" sz="2100" dirty="0">
              <a:solidFill>
                <a:srgbClr val="FF0000"/>
              </a:solidFill>
            </a:endParaRPr>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68236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260648"/>
            <a:ext cx="7355160" cy="648072"/>
          </a:xfrm>
        </p:spPr>
        <p:txBody>
          <a:bodyPr>
            <a:noAutofit/>
          </a:bodyPr>
          <a:lstStyle/>
          <a:p>
            <a:pPr algn="l"/>
            <a:r>
              <a:rPr lang="da-DK" sz="1800" b="1" dirty="0"/>
              <a:t>Vridsløselille Andelsboligforening, Afdeling 4 Nord og Syd, 26. juni 2019</a:t>
            </a:r>
            <a:endParaRPr lang="da-DK" sz="1100" dirty="0"/>
          </a:p>
        </p:txBody>
      </p:sp>
      <p:sp>
        <p:nvSpPr>
          <p:cNvPr id="3"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solidFill>
                  <a:srgbClr val="FF0000"/>
                </a:solidFill>
              </a:rPr>
              <a:t>Valg af dirigent</a:t>
            </a:r>
            <a:endParaRPr lang="da-DK" sz="2100" dirty="0">
              <a:solidFill>
                <a:srgbClr val="FF0000"/>
              </a:solidFill>
            </a:endParaRPr>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t>Information og status om forløbet siden beboermødet i marts</a:t>
            </a:r>
            <a:endParaRPr lang="da-DK" sz="2100" dirty="0"/>
          </a:p>
          <a:p>
            <a:pPr marL="898525" lvl="1" indent="-360363">
              <a:buFont typeface="Wingdings" panose="05000000000000000000" pitchFamily="2" charset="2"/>
              <a:buChar char="Ø"/>
              <a:tabLst>
                <a:tab pos="898525" algn="l"/>
              </a:tabLst>
            </a:pPr>
            <a:r>
              <a:rPr lang="da-DK" sz="2100" dirty="0"/>
              <a:t>Modtaget tilbud fra entreprenørerne  </a:t>
            </a:r>
          </a:p>
          <a:p>
            <a:pPr marL="898525" lvl="1" indent="-360363">
              <a:buFont typeface="Wingdings" panose="05000000000000000000" pitchFamily="2" charset="2"/>
              <a:buChar char="Ø"/>
              <a:tabLst>
                <a:tab pos="898525" algn="l"/>
              </a:tabLst>
            </a:pPr>
            <a:r>
              <a:rPr lang="da-DK" sz="2100" dirty="0"/>
              <a:t>Forhandlinger med entreprenørerne</a:t>
            </a:r>
          </a:p>
          <a:p>
            <a:pPr marL="898525" lvl="1" indent="-360363">
              <a:buFont typeface="Wingdings" panose="05000000000000000000" pitchFamily="2" charset="2"/>
              <a:buChar char="Ø"/>
              <a:tabLst>
                <a:tab pos="898525"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261818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7916719" cy="415498"/>
          </a:xfrm>
          <a:prstGeom prst="rect">
            <a:avLst/>
          </a:prstGeom>
          <a:noFill/>
        </p:spPr>
        <p:txBody>
          <a:bodyPr wrap="none" rtlCol="0">
            <a:spAutoFit/>
          </a:bodyPr>
          <a:lstStyle/>
          <a:p>
            <a:r>
              <a:rPr lang="da-DK" sz="2100" dirty="0">
                <a:solidFill>
                  <a:srgbClr val="FF0000"/>
                </a:solidFill>
              </a:rPr>
              <a:t>Information om huslejeniveau på grundlag af tilbud og forhandlinger </a:t>
            </a:r>
          </a:p>
        </p:txBody>
      </p:sp>
      <p:sp>
        <p:nvSpPr>
          <p:cNvPr id="7" name="Pladsholder til indhold 2">
            <a:extLst>
              <a:ext uri="{FF2B5EF4-FFF2-40B4-BE49-F238E27FC236}">
                <a16:creationId xmlns:a16="http://schemas.microsoft.com/office/drawing/2014/main" id="{BDA44B55-5BD0-474C-8B37-EF0A67EAFD2E}"/>
              </a:ext>
            </a:extLst>
          </p:cNvPr>
          <p:cNvSpPr>
            <a:spLocks noGrp="1"/>
          </p:cNvSpPr>
          <p:nvPr>
            <p:ph idx="1"/>
          </p:nvPr>
        </p:nvSpPr>
        <p:spPr>
          <a:xfrm>
            <a:off x="457200" y="1628800"/>
            <a:ext cx="8229600" cy="4525963"/>
          </a:xfrm>
        </p:spPr>
        <p:txBody>
          <a:bodyPr>
            <a:normAutofit fontScale="70000" lnSpcReduction="20000"/>
          </a:bodyPr>
          <a:lstStyle/>
          <a:p>
            <a:pPr marL="0" lvl="0" indent="0">
              <a:buNone/>
            </a:pPr>
            <a:r>
              <a:rPr lang="da-DK" sz="2400" b="1" dirty="0">
                <a:solidFill>
                  <a:schemeClr val="bg1">
                    <a:lumMod val="65000"/>
                  </a:schemeClr>
                </a:solidFill>
              </a:rPr>
              <a:t>Huslejeniveau for elementrenovering (grænse/ramme)</a:t>
            </a:r>
          </a:p>
          <a:p>
            <a:pPr marL="0" lvl="0" indent="0">
              <a:buNone/>
            </a:pPr>
            <a:endParaRPr lang="da-DK" sz="2400" b="1" dirty="0">
              <a:solidFill>
                <a:schemeClr val="bg1">
                  <a:lumMod val="65000"/>
                </a:schemeClr>
              </a:solidFill>
            </a:endParaRPr>
          </a:p>
          <a:p>
            <a:r>
              <a:rPr lang="da-DK" sz="2400" dirty="0">
                <a:solidFill>
                  <a:schemeClr val="bg1">
                    <a:lumMod val="65000"/>
                  </a:schemeClr>
                </a:solidFill>
              </a:rPr>
              <a:t>Gennemsnitligt huslejeniveau 	 	</a:t>
            </a:r>
            <a:r>
              <a:rPr lang="da-DK" sz="2400" b="1" dirty="0">
                <a:solidFill>
                  <a:schemeClr val="bg1">
                    <a:lumMod val="65000"/>
                  </a:schemeClr>
                </a:solidFill>
              </a:rPr>
              <a:t>1.100 kr. pr. m² pr. år</a:t>
            </a:r>
            <a:r>
              <a:rPr lang="da-DK" sz="2400" dirty="0">
                <a:solidFill>
                  <a:schemeClr val="bg1">
                    <a:lumMod val="65000"/>
                  </a:schemeClr>
                </a:solidFill>
              </a:rPr>
              <a:t> </a:t>
            </a:r>
          </a:p>
          <a:p>
            <a:r>
              <a:rPr lang="da-DK" sz="2400" dirty="0">
                <a:solidFill>
                  <a:schemeClr val="bg1">
                    <a:lumMod val="65000"/>
                  </a:schemeClr>
                </a:solidFill>
              </a:rPr>
              <a:t>Gårdhus på 93 m²			</a:t>
            </a:r>
            <a:r>
              <a:rPr lang="da-DK" sz="2400" b="1" dirty="0">
                <a:solidFill>
                  <a:schemeClr val="bg1">
                    <a:lumMod val="65000"/>
                  </a:schemeClr>
                </a:solidFill>
              </a:rPr>
              <a:t>8.650 kr. pr. måned</a:t>
            </a:r>
          </a:p>
          <a:p>
            <a:r>
              <a:rPr lang="da-DK" sz="2400" dirty="0">
                <a:solidFill>
                  <a:schemeClr val="bg1">
                    <a:lumMod val="65000"/>
                  </a:schemeClr>
                </a:solidFill>
              </a:rPr>
              <a:t>Gårdhus på 108 m²			</a:t>
            </a:r>
            <a:r>
              <a:rPr lang="da-DK" sz="2400" b="1" dirty="0">
                <a:solidFill>
                  <a:schemeClr val="bg1">
                    <a:lumMod val="65000"/>
                  </a:schemeClr>
                </a:solidFill>
              </a:rPr>
              <a:t>9.750 kr. pr. måned</a:t>
            </a:r>
          </a:p>
          <a:p>
            <a:r>
              <a:rPr lang="da-DK" sz="2400" dirty="0">
                <a:solidFill>
                  <a:schemeClr val="bg1">
                    <a:lumMod val="65000"/>
                  </a:schemeClr>
                </a:solidFill>
              </a:rPr>
              <a:t>Gårdhus på 93 m² med 51 m² parterre           	</a:t>
            </a:r>
            <a:r>
              <a:rPr lang="da-DK" sz="2400" b="1" dirty="0">
                <a:solidFill>
                  <a:schemeClr val="bg1">
                    <a:lumMod val="65000"/>
                  </a:schemeClr>
                </a:solidFill>
              </a:rPr>
              <a:t>10.350 kr. pr. måned</a:t>
            </a:r>
          </a:p>
          <a:p>
            <a:pPr marL="0" indent="0">
              <a:buNone/>
            </a:pPr>
            <a:endParaRPr lang="da-DK" sz="2400" dirty="0">
              <a:solidFill>
                <a:schemeClr val="bg1">
                  <a:lumMod val="65000"/>
                </a:schemeClr>
              </a:solidFill>
            </a:endParaRPr>
          </a:p>
          <a:p>
            <a:pPr marL="0" indent="0">
              <a:buNone/>
            </a:pPr>
            <a:r>
              <a:rPr lang="da-DK" sz="2400" dirty="0">
                <a:solidFill>
                  <a:schemeClr val="bg1">
                    <a:lumMod val="65000"/>
                  </a:schemeClr>
                </a:solidFill>
              </a:rPr>
              <a:t>Landsbyggefonden har tilkendegivet ovenstående som maksimal husleje for elementrenoveringen.</a:t>
            </a:r>
          </a:p>
          <a:p>
            <a:pPr marL="0" indent="0">
              <a:buNone/>
            </a:pPr>
            <a:endParaRPr lang="da-DK" sz="2400" b="1" dirty="0"/>
          </a:p>
          <a:p>
            <a:pPr marL="0" indent="0">
              <a:buNone/>
            </a:pPr>
            <a:r>
              <a:rPr lang="da-DK" sz="2400" b="1" dirty="0"/>
              <a:t>Huslejeniveau for </a:t>
            </a:r>
            <a:r>
              <a:rPr lang="da-DK" sz="2400" b="1" u="sng" dirty="0"/>
              <a:t>elementrenovering</a:t>
            </a:r>
            <a:r>
              <a:rPr lang="da-DK" sz="2400" b="1" dirty="0"/>
              <a:t>, baseret på indledende tilbud</a:t>
            </a:r>
          </a:p>
          <a:p>
            <a:pPr marL="0" indent="0">
              <a:buNone/>
            </a:pPr>
            <a:endParaRPr lang="da-DK" sz="2400" b="1" dirty="0"/>
          </a:p>
          <a:p>
            <a:r>
              <a:rPr lang="da-DK" sz="2400" dirty="0"/>
              <a:t>Gennemsnitligt huslejeniveau 	         	Ca. 1.300-1.350 kr. pr. m² pr. år </a:t>
            </a:r>
          </a:p>
          <a:p>
            <a:r>
              <a:rPr lang="da-DK" sz="2400" dirty="0"/>
              <a:t>Gårdhus på 93 m²			10.275 kr. pr. måned</a:t>
            </a:r>
          </a:p>
          <a:p>
            <a:r>
              <a:rPr lang="da-DK" sz="2400" dirty="0"/>
              <a:t>Gårdhus på 108 m²			11.513 kr. pr. måned</a:t>
            </a:r>
          </a:p>
          <a:p>
            <a:r>
              <a:rPr lang="da-DK" sz="2400" dirty="0"/>
              <a:t>Gårdhus på 93 m² med 51 m² parterre	10.942 kr. pr. måned</a:t>
            </a:r>
          </a:p>
        </p:txBody>
      </p:sp>
    </p:spTree>
    <p:extLst>
      <p:ext uri="{BB962C8B-B14F-4D97-AF65-F5344CB8AC3E}">
        <p14:creationId xmlns:p14="http://schemas.microsoft.com/office/powerpoint/2010/main" val="27122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08720"/>
            <a:ext cx="7916719" cy="415498"/>
          </a:xfrm>
          <a:prstGeom prst="rect">
            <a:avLst/>
          </a:prstGeom>
          <a:noFill/>
        </p:spPr>
        <p:txBody>
          <a:bodyPr wrap="none" rtlCol="0">
            <a:spAutoFit/>
          </a:bodyPr>
          <a:lstStyle/>
          <a:p>
            <a:r>
              <a:rPr lang="da-DK" sz="2100" dirty="0">
                <a:solidFill>
                  <a:srgbClr val="FF0000"/>
                </a:solidFill>
              </a:rPr>
              <a:t>Information om huslejeniveau på grundlag af tilbud og forhandlinger </a:t>
            </a:r>
          </a:p>
        </p:txBody>
      </p:sp>
      <p:sp>
        <p:nvSpPr>
          <p:cNvPr id="7" name="Pladsholder til indhold 2">
            <a:extLst>
              <a:ext uri="{FF2B5EF4-FFF2-40B4-BE49-F238E27FC236}">
                <a16:creationId xmlns:a16="http://schemas.microsoft.com/office/drawing/2014/main" id="{BDA44B55-5BD0-474C-8B37-EF0A67EAFD2E}"/>
              </a:ext>
            </a:extLst>
          </p:cNvPr>
          <p:cNvSpPr>
            <a:spLocks noGrp="1"/>
          </p:cNvSpPr>
          <p:nvPr>
            <p:ph idx="1"/>
          </p:nvPr>
        </p:nvSpPr>
        <p:spPr>
          <a:xfrm>
            <a:off x="457200" y="1628800"/>
            <a:ext cx="8229600" cy="4525963"/>
          </a:xfrm>
        </p:spPr>
        <p:txBody>
          <a:bodyPr>
            <a:normAutofit fontScale="70000" lnSpcReduction="20000"/>
          </a:bodyPr>
          <a:lstStyle/>
          <a:p>
            <a:pPr marL="0" lvl="0" indent="0">
              <a:buNone/>
            </a:pPr>
            <a:r>
              <a:rPr lang="da-DK" sz="2400" b="1" dirty="0">
                <a:solidFill>
                  <a:schemeClr val="bg1">
                    <a:lumMod val="65000"/>
                  </a:schemeClr>
                </a:solidFill>
              </a:rPr>
              <a:t>Huslejeniveau for elementrenovering (grænse/ramme)</a:t>
            </a:r>
          </a:p>
          <a:p>
            <a:pPr marL="0" lvl="0" indent="0">
              <a:buNone/>
            </a:pPr>
            <a:endParaRPr lang="da-DK" sz="2400" b="1" dirty="0">
              <a:solidFill>
                <a:schemeClr val="bg1">
                  <a:lumMod val="65000"/>
                </a:schemeClr>
              </a:solidFill>
            </a:endParaRPr>
          </a:p>
          <a:p>
            <a:r>
              <a:rPr lang="da-DK" sz="2400" dirty="0">
                <a:solidFill>
                  <a:schemeClr val="bg1">
                    <a:lumMod val="65000"/>
                  </a:schemeClr>
                </a:solidFill>
              </a:rPr>
              <a:t>Gennemsnitligt huslejeniveau 	 	</a:t>
            </a:r>
            <a:r>
              <a:rPr lang="da-DK" sz="2400" b="1" dirty="0">
                <a:solidFill>
                  <a:schemeClr val="bg1">
                    <a:lumMod val="65000"/>
                  </a:schemeClr>
                </a:solidFill>
              </a:rPr>
              <a:t>1.100 kr. pr. m² pr. år</a:t>
            </a:r>
            <a:r>
              <a:rPr lang="da-DK" sz="2400" dirty="0">
                <a:solidFill>
                  <a:schemeClr val="bg1">
                    <a:lumMod val="65000"/>
                  </a:schemeClr>
                </a:solidFill>
              </a:rPr>
              <a:t> </a:t>
            </a:r>
          </a:p>
          <a:p>
            <a:r>
              <a:rPr lang="da-DK" sz="2400" dirty="0">
                <a:solidFill>
                  <a:schemeClr val="bg1">
                    <a:lumMod val="65000"/>
                  </a:schemeClr>
                </a:solidFill>
              </a:rPr>
              <a:t>Gårdhus på 93 m²			</a:t>
            </a:r>
            <a:r>
              <a:rPr lang="da-DK" sz="2400" b="1" dirty="0">
                <a:solidFill>
                  <a:schemeClr val="bg1">
                    <a:lumMod val="65000"/>
                  </a:schemeClr>
                </a:solidFill>
              </a:rPr>
              <a:t>8.650 kr. pr. måned</a:t>
            </a:r>
          </a:p>
          <a:p>
            <a:r>
              <a:rPr lang="da-DK" sz="2400" dirty="0">
                <a:solidFill>
                  <a:schemeClr val="bg1">
                    <a:lumMod val="65000"/>
                  </a:schemeClr>
                </a:solidFill>
              </a:rPr>
              <a:t>Gårdhus på 108 m²			</a:t>
            </a:r>
            <a:r>
              <a:rPr lang="da-DK" sz="2400" b="1" dirty="0">
                <a:solidFill>
                  <a:schemeClr val="bg1">
                    <a:lumMod val="65000"/>
                  </a:schemeClr>
                </a:solidFill>
              </a:rPr>
              <a:t>9.750 kr. pr. måned</a:t>
            </a:r>
          </a:p>
          <a:p>
            <a:r>
              <a:rPr lang="da-DK" sz="2400" dirty="0">
                <a:solidFill>
                  <a:schemeClr val="bg1">
                    <a:lumMod val="65000"/>
                  </a:schemeClr>
                </a:solidFill>
              </a:rPr>
              <a:t>Gårdhus på 93 m² med 51 m² parterre           	</a:t>
            </a:r>
            <a:r>
              <a:rPr lang="da-DK" sz="2400" b="1" dirty="0">
                <a:solidFill>
                  <a:schemeClr val="bg1">
                    <a:lumMod val="65000"/>
                  </a:schemeClr>
                </a:solidFill>
              </a:rPr>
              <a:t>10.350 kr. pr. måned</a:t>
            </a:r>
          </a:p>
          <a:p>
            <a:pPr marL="0" indent="0">
              <a:buNone/>
            </a:pPr>
            <a:endParaRPr lang="da-DK" sz="2400" dirty="0">
              <a:solidFill>
                <a:schemeClr val="bg1">
                  <a:lumMod val="65000"/>
                </a:schemeClr>
              </a:solidFill>
            </a:endParaRPr>
          </a:p>
          <a:p>
            <a:pPr marL="0" indent="0">
              <a:buNone/>
            </a:pPr>
            <a:r>
              <a:rPr lang="da-DK" sz="2400" dirty="0">
                <a:solidFill>
                  <a:schemeClr val="bg1">
                    <a:lumMod val="65000"/>
                  </a:schemeClr>
                </a:solidFill>
              </a:rPr>
              <a:t>Landsbyggefonden har tilkendegivet ovenstående som maksimal husleje for elementrenoveringen.</a:t>
            </a:r>
          </a:p>
          <a:p>
            <a:pPr marL="0" indent="0">
              <a:buNone/>
            </a:pPr>
            <a:endParaRPr lang="da-DK" sz="2400" b="1" dirty="0"/>
          </a:p>
          <a:p>
            <a:pPr marL="0" indent="0">
              <a:buNone/>
            </a:pPr>
            <a:r>
              <a:rPr lang="da-DK" sz="2400" b="1" dirty="0"/>
              <a:t>Huslejeniveau for </a:t>
            </a:r>
            <a:r>
              <a:rPr lang="da-DK" sz="2400" b="1" u="sng" dirty="0"/>
              <a:t>almindelig renovering, inklusive nye tage</a:t>
            </a:r>
            <a:r>
              <a:rPr lang="da-DK" sz="2400" b="1" dirty="0"/>
              <a:t>, baseret på indledende tilbud</a:t>
            </a:r>
          </a:p>
          <a:p>
            <a:pPr marL="0" indent="0">
              <a:buNone/>
            </a:pPr>
            <a:endParaRPr lang="da-DK" sz="2400" b="1" dirty="0"/>
          </a:p>
          <a:p>
            <a:r>
              <a:rPr lang="da-DK" sz="2400" dirty="0"/>
              <a:t>Gennemsnitligt huslejeniveau 		ca. 1.025 kr. pr. m² pr. år </a:t>
            </a:r>
          </a:p>
          <a:p>
            <a:r>
              <a:rPr lang="da-DK" sz="2400" dirty="0"/>
              <a:t>Gårdhus på 93 m²			8.021 kr. pr. måned</a:t>
            </a:r>
          </a:p>
          <a:p>
            <a:r>
              <a:rPr lang="da-DK" sz="2400" dirty="0"/>
              <a:t>Gårdhus på 108 m²			8.987 kr. pr. måned</a:t>
            </a:r>
          </a:p>
          <a:p>
            <a:r>
              <a:rPr lang="da-DK" sz="2400" dirty="0"/>
              <a:t>Gårdhus på 93 m² med 51 m² parterre	8.685 kr. pr. måned</a:t>
            </a:r>
          </a:p>
        </p:txBody>
      </p:sp>
    </p:spTree>
    <p:extLst>
      <p:ext uri="{BB962C8B-B14F-4D97-AF65-F5344CB8AC3E}">
        <p14:creationId xmlns:p14="http://schemas.microsoft.com/office/powerpoint/2010/main" val="2466827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6" name="Tekstboks 5"/>
          <p:cNvSpPr txBox="1"/>
          <p:nvPr/>
        </p:nvSpPr>
        <p:spPr>
          <a:xfrm>
            <a:off x="539552" y="908720"/>
            <a:ext cx="7916719" cy="415498"/>
          </a:xfrm>
          <a:prstGeom prst="rect">
            <a:avLst/>
          </a:prstGeom>
          <a:noFill/>
        </p:spPr>
        <p:txBody>
          <a:bodyPr wrap="none" rtlCol="0">
            <a:spAutoFit/>
          </a:bodyPr>
          <a:lstStyle/>
          <a:p>
            <a:r>
              <a:rPr lang="da-DK" sz="2100" dirty="0">
                <a:solidFill>
                  <a:srgbClr val="FF0000"/>
                </a:solidFill>
              </a:rPr>
              <a:t>Information om huslejeniveau på </a:t>
            </a:r>
            <a:r>
              <a:rPr lang="da-DK" sz="2100">
                <a:solidFill>
                  <a:srgbClr val="FF0000"/>
                </a:solidFill>
              </a:rPr>
              <a:t>grundlag af </a:t>
            </a:r>
            <a:r>
              <a:rPr lang="da-DK" sz="2100" dirty="0">
                <a:solidFill>
                  <a:srgbClr val="FF0000"/>
                </a:solidFill>
              </a:rPr>
              <a:t>tilbud og forhandlinger </a:t>
            </a:r>
          </a:p>
        </p:txBody>
      </p:sp>
      <p:sp>
        <p:nvSpPr>
          <p:cNvPr id="7" name="Pladsholder til indhold 2">
            <a:extLst>
              <a:ext uri="{FF2B5EF4-FFF2-40B4-BE49-F238E27FC236}">
                <a16:creationId xmlns:a16="http://schemas.microsoft.com/office/drawing/2014/main" id="{BDA44B55-5BD0-474C-8B37-EF0A67EAFD2E}"/>
              </a:ext>
            </a:extLst>
          </p:cNvPr>
          <p:cNvSpPr>
            <a:spLocks noGrp="1"/>
          </p:cNvSpPr>
          <p:nvPr>
            <p:ph idx="1"/>
          </p:nvPr>
        </p:nvSpPr>
        <p:spPr>
          <a:xfrm>
            <a:off x="457200" y="1628801"/>
            <a:ext cx="8229600" cy="4320480"/>
          </a:xfrm>
        </p:spPr>
        <p:txBody>
          <a:bodyPr>
            <a:normAutofit fontScale="92500"/>
          </a:bodyPr>
          <a:lstStyle/>
          <a:p>
            <a:pPr marL="0" lvl="0" indent="0">
              <a:buNone/>
            </a:pPr>
            <a:r>
              <a:rPr lang="da-DK" sz="2400" b="1" dirty="0"/>
              <a:t>Huslejeniveau, sammenlignet med andre afdelinger</a:t>
            </a:r>
          </a:p>
          <a:p>
            <a:pPr marL="0" lvl="0" indent="0">
              <a:buNone/>
            </a:pPr>
            <a:endParaRPr lang="da-DK" sz="2400" b="1" dirty="0"/>
          </a:p>
          <a:p>
            <a:r>
              <a:rPr lang="da-DK" sz="2400" dirty="0"/>
              <a:t>Gældende leje			</a:t>
            </a:r>
            <a:r>
              <a:rPr lang="da-DK" sz="2400" b="1" dirty="0"/>
              <a:t>756-759 kr. pr. m² pr. år</a:t>
            </a:r>
            <a:r>
              <a:rPr lang="da-DK" sz="2400" dirty="0"/>
              <a:t> </a:t>
            </a:r>
          </a:p>
          <a:p>
            <a:r>
              <a:rPr lang="da-DK" sz="2400" dirty="0"/>
              <a:t>Elementrenovering 			</a:t>
            </a:r>
            <a:r>
              <a:rPr lang="da-DK" sz="2400" b="1" dirty="0"/>
              <a:t>1.300-1.350 kr. pr. m² pr. år</a:t>
            </a:r>
            <a:r>
              <a:rPr lang="da-DK" sz="2400" dirty="0"/>
              <a:t> </a:t>
            </a:r>
          </a:p>
          <a:p>
            <a:r>
              <a:rPr lang="da-DK" sz="2400" dirty="0"/>
              <a:t>Almindelig renovering inkl. nye tage	</a:t>
            </a:r>
            <a:r>
              <a:rPr lang="da-DK" sz="2400" b="1" dirty="0"/>
              <a:t>1.025 kr. pr. m² pr. år</a:t>
            </a:r>
            <a:r>
              <a:rPr lang="da-DK" sz="2400" dirty="0"/>
              <a:t> </a:t>
            </a:r>
          </a:p>
          <a:p>
            <a:pPr marL="0" indent="0">
              <a:buNone/>
            </a:pPr>
            <a:endParaRPr lang="da-DK" sz="2400" dirty="0"/>
          </a:p>
          <a:p>
            <a:r>
              <a:rPr lang="da-DK" sz="2400" dirty="0"/>
              <a:t>AB Vest				</a:t>
            </a:r>
            <a:r>
              <a:rPr lang="da-DK" sz="2400" b="1" dirty="0"/>
              <a:t>1.063 kr. pr. m² pr. år</a:t>
            </a:r>
            <a:r>
              <a:rPr lang="da-DK" sz="2400" dirty="0"/>
              <a:t> </a:t>
            </a:r>
          </a:p>
          <a:p>
            <a:r>
              <a:rPr lang="da-DK" sz="2400" dirty="0"/>
              <a:t>AB Syd</a:t>
            </a:r>
            <a:r>
              <a:rPr lang="da-DK" sz="2400" b="1" dirty="0"/>
              <a:t> </a:t>
            </a:r>
            <a:r>
              <a:rPr lang="da-DK" sz="1700" dirty="0"/>
              <a:t>(ikke reguleret siden skema B)</a:t>
            </a:r>
            <a:r>
              <a:rPr lang="da-DK" sz="2400" b="1" dirty="0"/>
              <a:t>		   988 kr. pr. m² pr. år</a:t>
            </a:r>
            <a:r>
              <a:rPr lang="da-DK" sz="2400" dirty="0"/>
              <a:t> </a:t>
            </a:r>
          </a:p>
          <a:p>
            <a:r>
              <a:rPr lang="da-DK" sz="2400" dirty="0"/>
              <a:t>Robinielunden	</a:t>
            </a:r>
            <a:r>
              <a:rPr lang="da-DK" sz="2400" b="1" dirty="0"/>
              <a:t> 		1.039 kr. pr. m² pr. år</a:t>
            </a:r>
            <a:r>
              <a:rPr lang="da-DK" sz="2400" dirty="0"/>
              <a:t> </a:t>
            </a:r>
            <a:br>
              <a:rPr lang="da-DK" sz="2400" dirty="0"/>
            </a:br>
            <a:r>
              <a:rPr lang="da-DK" sz="1700" dirty="0"/>
              <a:t>Det skal bemærkes, at Robinielunden er uden service/daglig drift.</a:t>
            </a:r>
          </a:p>
          <a:p>
            <a:pPr marL="0" indent="0">
              <a:buNone/>
            </a:pPr>
            <a:r>
              <a:rPr lang="da-DK" sz="2400" dirty="0"/>
              <a:t>	</a:t>
            </a:r>
          </a:p>
          <a:p>
            <a:pPr marL="0" indent="0">
              <a:buNone/>
            </a:pPr>
            <a:endParaRPr lang="da-DK" sz="2400" dirty="0"/>
          </a:p>
          <a:p>
            <a:pPr marL="0" indent="0">
              <a:buNone/>
            </a:pPr>
            <a:endParaRPr lang="da-DK" sz="2400" dirty="0"/>
          </a:p>
        </p:txBody>
      </p:sp>
      <p:sp>
        <p:nvSpPr>
          <p:cNvPr id="2" name="Rektangel 1">
            <a:extLst>
              <a:ext uri="{FF2B5EF4-FFF2-40B4-BE49-F238E27FC236}">
                <a16:creationId xmlns:a16="http://schemas.microsoft.com/office/drawing/2014/main" id="{C9D1D831-D7F0-4676-8026-63429D94E92F}"/>
              </a:ext>
            </a:extLst>
          </p:cNvPr>
          <p:cNvSpPr/>
          <p:nvPr/>
        </p:nvSpPr>
        <p:spPr>
          <a:xfrm>
            <a:off x="395535" y="3861048"/>
            <a:ext cx="8060735"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2358256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10716" y="6381328"/>
            <a:ext cx="6514156"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7916719" cy="415498"/>
          </a:xfrm>
          <a:prstGeom prst="rect">
            <a:avLst/>
          </a:prstGeom>
          <a:noFill/>
        </p:spPr>
        <p:txBody>
          <a:bodyPr wrap="none" rtlCol="0">
            <a:spAutoFit/>
          </a:bodyPr>
          <a:lstStyle/>
          <a:p>
            <a:r>
              <a:rPr lang="da-DK" sz="2100" dirty="0">
                <a:solidFill>
                  <a:srgbClr val="FF0000"/>
                </a:solidFill>
              </a:rPr>
              <a:t>Information om huslejeniveau på grundlag af tilbud og forhandlinger </a:t>
            </a:r>
          </a:p>
        </p:txBody>
      </p:sp>
      <p:sp>
        <p:nvSpPr>
          <p:cNvPr id="7" name="Pladsholder til indhold 2">
            <a:extLst>
              <a:ext uri="{FF2B5EF4-FFF2-40B4-BE49-F238E27FC236}">
                <a16:creationId xmlns:a16="http://schemas.microsoft.com/office/drawing/2014/main" id="{BDA44B55-5BD0-474C-8B37-EF0A67EAFD2E}"/>
              </a:ext>
            </a:extLst>
          </p:cNvPr>
          <p:cNvSpPr>
            <a:spLocks noGrp="1"/>
          </p:cNvSpPr>
          <p:nvPr>
            <p:ph idx="1"/>
          </p:nvPr>
        </p:nvSpPr>
        <p:spPr>
          <a:xfrm>
            <a:off x="457200" y="1628800"/>
            <a:ext cx="8229600" cy="4525963"/>
          </a:xfrm>
        </p:spPr>
        <p:txBody>
          <a:bodyPr>
            <a:normAutofit fontScale="40000" lnSpcReduction="20000"/>
          </a:bodyPr>
          <a:lstStyle/>
          <a:p>
            <a:pPr marL="0" lvl="0" indent="0">
              <a:buNone/>
            </a:pPr>
            <a:r>
              <a:rPr lang="da-DK" sz="4800" b="1" dirty="0"/>
              <a:t>Varmebesparelser</a:t>
            </a:r>
          </a:p>
          <a:p>
            <a:pPr marL="0" lvl="0" indent="0">
              <a:buNone/>
            </a:pPr>
            <a:endParaRPr lang="da-DK" sz="2000" b="1" dirty="0"/>
          </a:p>
          <a:p>
            <a:r>
              <a:rPr lang="da-DK" sz="3600" dirty="0"/>
              <a:t>Der er udført en teoretisk sammenligning af varmeforbruget før renovering med varmeforbruget efter renovering. Af beregningen fremgår det, at en standardfamilie på to personer, som ikke ændrer sine vaner, kan forvente en varmebesparelse på 70 % efter en almindelig renovering med nye tage og 83 % efter en gennemførelse af elementrenoveringen.</a:t>
            </a:r>
          </a:p>
          <a:p>
            <a:pPr marL="0" indent="0">
              <a:buNone/>
            </a:pPr>
            <a:endParaRPr lang="da-DK" sz="3600" dirty="0"/>
          </a:p>
          <a:p>
            <a:r>
              <a:rPr lang="da-DK" sz="3600" dirty="0"/>
              <a:t>Bemærk! Der er alene tale om en teoretisk beregning. Beregningen kan umiddelbart ikke omregnes til varmebesparelse i kroner og øre, da det reelle varmeforbrug afhænger af den enkelte husstands størrelse og forbrugsvaner. En besparelse i kroner og øre vil også forudsætte, at varmeprisen er stabil, hvilket den ikke er.</a:t>
            </a:r>
          </a:p>
          <a:p>
            <a:pPr marL="0" indent="0">
              <a:buNone/>
            </a:pPr>
            <a:endParaRPr lang="da-DK" sz="3600" dirty="0"/>
          </a:p>
          <a:p>
            <a:r>
              <a:rPr lang="da-DK" sz="3600" dirty="0"/>
              <a:t>Den erfaringsmæssige, nuværende, årlige varmeudgift er omkring 15.000 kr. pr. husstand.</a:t>
            </a:r>
          </a:p>
          <a:p>
            <a:pPr marL="0" indent="0">
              <a:buNone/>
            </a:pPr>
            <a:endParaRPr lang="da-DK" sz="3600" dirty="0"/>
          </a:p>
          <a:p>
            <a:pPr marL="0" indent="0">
              <a:buNone/>
            </a:pPr>
            <a:r>
              <a:rPr lang="da-DK" sz="3600" dirty="0"/>
              <a:t>Årlig reduktion af energiforbrug – beregnet ud fra udbud 1 (traditionel med nye tage) </a:t>
            </a:r>
            <a:r>
              <a:rPr lang="da-DK" sz="3600"/>
              <a:t>	10.500 </a:t>
            </a:r>
            <a:r>
              <a:rPr lang="da-DK" sz="3600" dirty="0"/>
              <a:t>kr.</a:t>
            </a:r>
          </a:p>
          <a:p>
            <a:pPr marL="0" indent="0">
              <a:buNone/>
            </a:pPr>
            <a:r>
              <a:rPr lang="da-DK" sz="3600" dirty="0"/>
              <a:t>Årlig reduktion af energiforbrug – beregnet ud fra udbud 2 (element)		12.450 kr.</a:t>
            </a:r>
          </a:p>
          <a:p>
            <a:pPr marL="0" lvl="0" indent="0">
              <a:buNone/>
            </a:pPr>
            <a:r>
              <a:rPr lang="da-DK" sz="3600" dirty="0"/>
              <a:t>	</a:t>
            </a:r>
          </a:p>
          <a:p>
            <a:pPr marL="0" indent="0">
              <a:buNone/>
            </a:pPr>
            <a:r>
              <a:rPr lang="da-DK" sz="3600" dirty="0"/>
              <a:t>Forventet besparelse pr. md. 875 kr. efter en almindelig renovering med nye tage og 1.038 kr. efter en gennemførelse af elementrenoveringen.</a:t>
            </a:r>
          </a:p>
        </p:txBody>
      </p:sp>
    </p:spTree>
    <p:extLst>
      <p:ext uri="{BB962C8B-B14F-4D97-AF65-F5344CB8AC3E}">
        <p14:creationId xmlns:p14="http://schemas.microsoft.com/office/powerpoint/2010/main" val="87314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7916719" cy="415498"/>
          </a:xfrm>
          <a:prstGeom prst="rect">
            <a:avLst/>
          </a:prstGeom>
          <a:noFill/>
        </p:spPr>
        <p:txBody>
          <a:bodyPr wrap="none" rtlCol="0">
            <a:spAutoFit/>
          </a:bodyPr>
          <a:lstStyle/>
          <a:p>
            <a:r>
              <a:rPr lang="da-DK" sz="2100" dirty="0">
                <a:solidFill>
                  <a:srgbClr val="FF0000"/>
                </a:solidFill>
              </a:rPr>
              <a:t>Information om huslejeniveau på grundlag af tilbud og forhandlinger </a:t>
            </a:r>
          </a:p>
        </p:txBody>
      </p:sp>
      <p:sp>
        <p:nvSpPr>
          <p:cNvPr id="8" name="Pladsholder til indhold 2">
            <a:extLst>
              <a:ext uri="{FF2B5EF4-FFF2-40B4-BE49-F238E27FC236}">
                <a16:creationId xmlns:a16="http://schemas.microsoft.com/office/drawing/2014/main" id="{BDA44B55-5BD0-474C-8B37-EF0A67EAFD2E}"/>
              </a:ext>
            </a:extLst>
          </p:cNvPr>
          <p:cNvSpPr>
            <a:spLocks noGrp="1"/>
          </p:cNvSpPr>
          <p:nvPr/>
        </p:nvSpPr>
        <p:spPr>
          <a:xfrm>
            <a:off x="457200" y="163934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2200" b="1" dirty="0"/>
              <a:t>Eksempel på samlede boligomkostninger:</a:t>
            </a:r>
          </a:p>
          <a:p>
            <a:pPr marL="0" indent="0">
              <a:buNone/>
            </a:pPr>
            <a:r>
              <a:rPr lang="da-DK" sz="1600" dirty="0"/>
              <a:t> </a:t>
            </a:r>
            <a:r>
              <a:rPr lang="da-DK" sz="1600" b="1" dirty="0"/>
              <a:t>Gårdhus 93m²	 			kr. pr. måned</a:t>
            </a:r>
          </a:p>
          <a:p>
            <a:r>
              <a:rPr lang="da-DK" sz="1600" dirty="0"/>
              <a:t>Nuværende leje				5.850,-</a:t>
            </a:r>
          </a:p>
          <a:p>
            <a:r>
              <a:rPr lang="da-DK" sz="1600" dirty="0"/>
              <a:t>Varme					</a:t>
            </a:r>
            <a:r>
              <a:rPr lang="da-DK" sz="1600" u="sng" dirty="0"/>
              <a:t>1.250,-</a:t>
            </a:r>
          </a:p>
          <a:p>
            <a:r>
              <a:rPr lang="da-DK" sz="1600" dirty="0"/>
              <a:t>I alt					</a:t>
            </a:r>
            <a:r>
              <a:rPr lang="da-DK" sz="1600" u="dbl" dirty="0"/>
              <a:t>7.100,-</a:t>
            </a:r>
          </a:p>
          <a:p>
            <a:endParaRPr lang="da-DK" sz="1600" dirty="0"/>
          </a:p>
          <a:p>
            <a:pPr marL="0" indent="0">
              <a:buNone/>
            </a:pPr>
            <a:r>
              <a:rPr lang="da-DK" sz="1600" b="1" dirty="0"/>
              <a:t>Gårdhus 93m²	 			kr. pr. måned	Difference</a:t>
            </a:r>
          </a:p>
          <a:p>
            <a:r>
              <a:rPr lang="da-DK" sz="1600" dirty="0"/>
              <a:t>Almindelig renovering med nye tage		8.021,-</a:t>
            </a:r>
          </a:p>
          <a:p>
            <a:r>
              <a:rPr lang="da-DK" sz="1600" dirty="0"/>
              <a:t>Varme					   </a:t>
            </a:r>
            <a:r>
              <a:rPr lang="da-DK" sz="1600" u="sng" dirty="0"/>
              <a:t>375,-</a:t>
            </a:r>
          </a:p>
          <a:p>
            <a:r>
              <a:rPr lang="da-DK" sz="1600" dirty="0"/>
              <a:t>I alt					</a:t>
            </a:r>
            <a:r>
              <a:rPr lang="da-DK" sz="1600" u="dbl" dirty="0"/>
              <a:t>8.396,-</a:t>
            </a:r>
            <a:r>
              <a:rPr lang="da-DK" sz="1600" dirty="0"/>
              <a:t>		</a:t>
            </a:r>
            <a:r>
              <a:rPr lang="da-DK" sz="1600" u="dbl" dirty="0">
                <a:solidFill>
                  <a:srgbClr val="FF0000"/>
                </a:solidFill>
              </a:rPr>
              <a:t>+1.296,-</a:t>
            </a:r>
          </a:p>
          <a:p>
            <a:endParaRPr lang="da-DK" sz="1600" dirty="0"/>
          </a:p>
          <a:p>
            <a:pPr marL="0" indent="0">
              <a:buNone/>
            </a:pPr>
            <a:r>
              <a:rPr lang="da-DK" sz="1600" b="1" dirty="0"/>
              <a:t>Gårdhus 93m²	 			kr. pr. måned</a:t>
            </a:r>
          </a:p>
          <a:p>
            <a:r>
              <a:rPr lang="da-DK" sz="1600" dirty="0"/>
              <a:t>Nuværende leje				10.275,-</a:t>
            </a:r>
          </a:p>
          <a:p>
            <a:r>
              <a:rPr lang="da-DK" sz="1600" dirty="0"/>
              <a:t>Varme					     </a:t>
            </a:r>
            <a:r>
              <a:rPr lang="da-DK" sz="1600" u="sng" dirty="0"/>
              <a:t>213,-</a:t>
            </a:r>
          </a:p>
          <a:p>
            <a:r>
              <a:rPr lang="da-DK" sz="1600" dirty="0"/>
              <a:t>I alt					</a:t>
            </a:r>
            <a:r>
              <a:rPr lang="da-DK" sz="1600" u="dbl" dirty="0"/>
              <a:t>10.488,- </a:t>
            </a:r>
            <a:r>
              <a:rPr lang="da-DK" sz="1600" dirty="0"/>
              <a:t>		</a:t>
            </a:r>
            <a:r>
              <a:rPr lang="da-DK" sz="1600" u="dbl" dirty="0">
                <a:solidFill>
                  <a:srgbClr val="FF0000"/>
                </a:solidFill>
              </a:rPr>
              <a:t>+3.388</a:t>
            </a:r>
          </a:p>
          <a:p>
            <a:endParaRPr lang="da-DK" sz="1600" dirty="0"/>
          </a:p>
        </p:txBody>
      </p:sp>
    </p:spTree>
    <p:extLst>
      <p:ext uri="{BB962C8B-B14F-4D97-AF65-F5344CB8AC3E}">
        <p14:creationId xmlns:p14="http://schemas.microsoft.com/office/powerpoint/2010/main" val="43251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08720"/>
            <a:ext cx="7916719" cy="415498"/>
          </a:xfrm>
          <a:prstGeom prst="rect">
            <a:avLst/>
          </a:prstGeom>
          <a:noFill/>
        </p:spPr>
        <p:txBody>
          <a:bodyPr wrap="none" rtlCol="0">
            <a:spAutoFit/>
          </a:bodyPr>
          <a:lstStyle/>
          <a:p>
            <a:r>
              <a:rPr lang="da-DK" sz="2100" dirty="0">
                <a:solidFill>
                  <a:srgbClr val="FF0000"/>
                </a:solidFill>
              </a:rPr>
              <a:t>Information om huslejeniveau på grundlag af tilbud og forhandlinger </a:t>
            </a:r>
          </a:p>
        </p:txBody>
      </p:sp>
      <p:sp>
        <p:nvSpPr>
          <p:cNvPr id="8" name="Pladsholder til indhold 2">
            <a:extLst>
              <a:ext uri="{FF2B5EF4-FFF2-40B4-BE49-F238E27FC236}">
                <a16:creationId xmlns:a16="http://schemas.microsoft.com/office/drawing/2014/main" id="{BDA44B55-5BD0-474C-8B37-EF0A67EAFD2E}"/>
              </a:ext>
            </a:extLst>
          </p:cNvPr>
          <p:cNvSpPr>
            <a:spLocks noGrp="1"/>
          </p:cNvSpPr>
          <p:nvPr>
            <p:ph idx="1"/>
          </p:nvPr>
        </p:nvSpPr>
        <p:spPr>
          <a:xfrm>
            <a:off x="457200" y="1628800"/>
            <a:ext cx="8229600" cy="4525963"/>
          </a:xfrm>
        </p:spPr>
        <p:txBody>
          <a:bodyPr>
            <a:normAutofit lnSpcReduction="10000"/>
          </a:bodyPr>
          <a:lstStyle/>
          <a:p>
            <a:pPr marL="0" lvl="0" indent="0">
              <a:buNone/>
            </a:pPr>
            <a:r>
              <a:rPr lang="da-DK" sz="2200" b="1" dirty="0"/>
              <a:t>Frem mod endelig tilbud</a:t>
            </a:r>
          </a:p>
          <a:p>
            <a:endParaRPr lang="da-DK" sz="2200" b="1" dirty="0"/>
          </a:p>
          <a:p>
            <a:r>
              <a:rPr lang="da-DK" sz="2200" b="1" dirty="0"/>
              <a:t>Almindelig renovering (udbud 1)</a:t>
            </a:r>
            <a:br>
              <a:rPr lang="da-DK" sz="2200" b="1" dirty="0"/>
            </a:br>
            <a:r>
              <a:rPr lang="da-DK" sz="2200" dirty="0"/>
              <a:t>Udbud 1 rettes til så det indeholder nye tage/tagkassetter og præfabrikerede badekabiner. Tilvalgskataloget bibeholdes. Nye haver med ny belægning indgår. Ny sti- og facadebelysning indgår.</a:t>
            </a:r>
            <a:br>
              <a:rPr lang="da-DK" sz="2200" dirty="0"/>
            </a:br>
            <a:br>
              <a:rPr lang="da-DK" sz="2200" dirty="0"/>
            </a:br>
            <a:r>
              <a:rPr lang="da-DK" sz="2200" dirty="0"/>
              <a:t>Option omkring ny højtliggende kloak forsøges implementeret i projektet. Sokkelisolering langs de tunge facader udgår.</a:t>
            </a:r>
            <a:br>
              <a:rPr lang="da-DK" sz="2200" dirty="0"/>
            </a:br>
            <a:endParaRPr lang="da-DK" sz="2200" dirty="0"/>
          </a:p>
          <a:p>
            <a:r>
              <a:rPr lang="da-DK" sz="2200" b="1" dirty="0"/>
              <a:t>Elementrenovering (udbud 2):</a:t>
            </a:r>
            <a:br>
              <a:rPr lang="da-DK" sz="2200" b="1" dirty="0"/>
            </a:br>
            <a:r>
              <a:rPr lang="da-DK" sz="2200" dirty="0"/>
              <a:t>Udbud 2 skæres helt ind til benet. Alle forslag til besparelser og projektændringer medtages. Bl.a. reduceres tilvalgskataloget til et absolut minimum, ovenlys udgår mv.</a:t>
            </a:r>
          </a:p>
        </p:txBody>
      </p:sp>
    </p:spTree>
    <p:extLst>
      <p:ext uri="{BB962C8B-B14F-4D97-AF65-F5344CB8AC3E}">
        <p14:creationId xmlns:p14="http://schemas.microsoft.com/office/powerpoint/2010/main" val="3968369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25270"/>
            <a:ext cx="8167813" cy="415498"/>
          </a:xfrm>
          <a:prstGeom prst="rect">
            <a:avLst/>
          </a:prstGeom>
          <a:noFill/>
        </p:spPr>
        <p:txBody>
          <a:bodyPr wrap="none" rtlCol="0">
            <a:spAutoFit/>
          </a:bodyPr>
          <a:lstStyle/>
          <a:p>
            <a:pPr lvl="0"/>
            <a:r>
              <a:rPr lang="da-DK" sz="2100" b="1" dirty="0">
                <a:solidFill>
                  <a:srgbClr val="FF0000"/>
                </a:solidFill>
              </a:rPr>
              <a:t> 6. Information om huslejeniveau på grundlag af tilbud og forhandlinger </a:t>
            </a:r>
            <a:endParaRPr lang="da-DK" sz="2100" dirty="0">
              <a:solidFill>
                <a:srgbClr val="FF0000"/>
              </a:solidFill>
            </a:endParaRPr>
          </a:p>
        </p:txBody>
      </p:sp>
      <p:sp>
        <p:nvSpPr>
          <p:cNvPr id="8" name="Pladsholder til indhold 2">
            <a:extLst>
              <a:ext uri="{FF2B5EF4-FFF2-40B4-BE49-F238E27FC236}">
                <a16:creationId xmlns:a16="http://schemas.microsoft.com/office/drawing/2014/main" id="{88D137CB-9DFA-4A72-9F73-61C8F5623EFC}"/>
              </a:ext>
            </a:extLst>
          </p:cNvPr>
          <p:cNvSpPr>
            <a:spLocks noGrp="1"/>
          </p:cNvSpPr>
          <p:nvPr/>
        </p:nvSpPr>
        <p:spPr>
          <a:xfrm>
            <a:off x="440094" y="134076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da-DK" sz="2100" dirty="0"/>
          </a:p>
          <a:p>
            <a:pPr marL="0" indent="0" algn="ctr">
              <a:buNone/>
            </a:pPr>
            <a:r>
              <a:rPr lang="da-DK" sz="11500" dirty="0"/>
              <a:t>Spørgerunde</a:t>
            </a:r>
            <a:r>
              <a:rPr lang="da-DK" sz="2100" dirty="0"/>
              <a:t> </a:t>
            </a:r>
          </a:p>
          <a:p>
            <a:pPr marL="0" indent="0" algn="ctr">
              <a:buNone/>
            </a:pPr>
            <a:endParaRPr lang="da-DK" sz="2100" dirty="0"/>
          </a:p>
          <a:p>
            <a:pPr marL="0" indent="0" algn="ctr">
              <a:buNone/>
            </a:pPr>
            <a:endParaRPr lang="da-DK" sz="2100" dirty="0"/>
          </a:p>
          <a:p>
            <a:endParaRPr lang="da-DK" sz="2100" dirty="0"/>
          </a:p>
        </p:txBody>
      </p:sp>
    </p:spTree>
    <p:extLst>
      <p:ext uri="{BB962C8B-B14F-4D97-AF65-F5344CB8AC3E}">
        <p14:creationId xmlns:p14="http://schemas.microsoft.com/office/powerpoint/2010/main" val="1728128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t>Information og status om forløbet siden beboermødet i marts</a:t>
            </a:r>
            <a:endParaRPr lang="da-DK" sz="2100" dirty="0"/>
          </a:p>
          <a:p>
            <a:pPr marL="898525" lvl="1" indent="-360363">
              <a:buFont typeface="Wingdings" panose="05000000000000000000" pitchFamily="2" charset="2"/>
              <a:buChar char="Ø"/>
              <a:tabLst>
                <a:tab pos="898525" algn="l"/>
              </a:tabLst>
            </a:pPr>
            <a:r>
              <a:rPr lang="da-DK" sz="2100" dirty="0"/>
              <a:t>Modtaget tilbud fra entreprenørerne  </a:t>
            </a:r>
          </a:p>
          <a:p>
            <a:pPr marL="898525" lvl="1" indent="-360363">
              <a:buFont typeface="Wingdings" panose="05000000000000000000" pitchFamily="2" charset="2"/>
              <a:buChar char="Ø"/>
              <a:tabLst>
                <a:tab pos="898525" algn="l"/>
              </a:tabLst>
            </a:pPr>
            <a:r>
              <a:rPr lang="da-DK" sz="2100" dirty="0"/>
              <a:t>Forhandlinger med entreprenørerne</a:t>
            </a:r>
          </a:p>
          <a:p>
            <a:pPr marL="898525" lvl="1" indent="-360363">
              <a:buFont typeface="Wingdings" panose="05000000000000000000" pitchFamily="2" charset="2"/>
              <a:buChar char="Ø"/>
              <a:tabLst>
                <a:tab pos="898525"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solidFill>
                  <a:srgbClr val="FF0000"/>
                </a:solidFill>
              </a:rPr>
              <a:t>Information om den igangværende udskiftning af fjernvarmerør, brugsvand og kabler </a:t>
            </a:r>
            <a:endParaRPr lang="da-DK" sz="2100" dirty="0">
              <a:solidFill>
                <a:srgbClr val="FF0000"/>
              </a:solidFill>
            </a:endParaRPr>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10716" y="6381328"/>
            <a:ext cx="6514156"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69278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10716" y="6381328"/>
            <a:ext cx="6514156"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3" y="908720"/>
            <a:ext cx="8280920" cy="738664"/>
          </a:xfrm>
          <a:prstGeom prst="rect">
            <a:avLst/>
          </a:prstGeom>
          <a:noFill/>
        </p:spPr>
        <p:txBody>
          <a:bodyPr wrap="square" rtlCol="0">
            <a:spAutoFit/>
          </a:bodyPr>
          <a:lstStyle/>
          <a:p>
            <a:r>
              <a:rPr lang="da-DK" sz="2100" b="1" dirty="0">
                <a:solidFill>
                  <a:srgbClr val="FF0000"/>
                </a:solidFill>
              </a:rPr>
              <a:t>Information om den igangværende udskiftning af fjernvarmerør, brugsvand og kabler </a:t>
            </a:r>
            <a:endParaRPr lang="da-DK" sz="2100" dirty="0">
              <a:solidFill>
                <a:srgbClr val="FF0000"/>
              </a:solidFill>
            </a:endParaRPr>
          </a:p>
        </p:txBody>
      </p:sp>
      <p:pic>
        <p:nvPicPr>
          <p:cNvPr id="1027" name="Picture 3" descr="C:\Users\snl\Pictures\Oversigt Sy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431" y="1628800"/>
            <a:ext cx="6975369" cy="4625878"/>
          </a:xfrm>
          <a:prstGeom prst="rect">
            <a:avLst/>
          </a:prstGeom>
          <a:noFill/>
          <a:extLst>
            <a:ext uri="{909E8E84-426E-40DD-AFC4-6F175D3DCCD1}">
              <a14:hiddenFill xmlns:a14="http://schemas.microsoft.com/office/drawing/2010/main">
                <a:solidFill>
                  <a:srgbClr val="FFFFFF"/>
                </a:solidFill>
              </a14:hiddenFill>
            </a:ext>
          </a:extLst>
        </p:spPr>
      </p:pic>
      <p:sp>
        <p:nvSpPr>
          <p:cNvPr id="1071" name="Kombinationstegning 1070"/>
          <p:cNvSpPr/>
          <p:nvPr/>
        </p:nvSpPr>
        <p:spPr>
          <a:xfrm>
            <a:off x="4419600" y="3998611"/>
            <a:ext cx="3020494" cy="1335821"/>
          </a:xfrm>
          <a:custGeom>
            <a:avLst/>
            <a:gdLst>
              <a:gd name="connsiteX0" fmla="*/ 2832100 w 3020494"/>
              <a:gd name="connsiteY0" fmla="*/ 611489 h 1335821"/>
              <a:gd name="connsiteX1" fmla="*/ 2527300 w 3020494"/>
              <a:gd name="connsiteY1" fmla="*/ 1335389 h 1335821"/>
              <a:gd name="connsiteX2" fmla="*/ 76200 w 3020494"/>
              <a:gd name="connsiteY2" fmla="*/ 713089 h 1335821"/>
              <a:gd name="connsiteX3" fmla="*/ 2844800 w 3020494"/>
              <a:gd name="connsiteY3" fmla="*/ 408289 h 1335821"/>
              <a:gd name="connsiteX4" fmla="*/ 2438400 w 3020494"/>
              <a:gd name="connsiteY4" fmla="*/ 65389 h 1335821"/>
              <a:gd name="connsiteX5" fmla="*/ 0 w 3020494"/>
              <a:gd name="connsiteY5" fmla="*/ 14589 h 133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0494" h="1335821">
                <a:moveTo>
                  <a:pt x="2832100" y="611489"/>
                </a:moveTo>
                <a:cubicBezTo>
                  <a:pt x="2909358" y="964972"/>
                  <a:pt x="2986617" y="1318456"/>
                  <a:pt x="2527300" y="1335389"/>
                </a:cubicBezTo>
                <a:cubicBezTo>
                  <a:pt x="2067983" y="1352322"/>
                  <a:pt x="23283" y="867606"/>
                  <a:pt x="76200" y="713089"/>
                </a:cubicBezTo>
                <a:cubicBezTo>
                  <a:pt x="129117" y="558572"/>
                  <a:pt x="2451100" y="516239"/>
                  <a:pt x="2844800" y="408289"/>
                </a:cubicBezTo>
                <a:cubicBezTo>
                  <a:pt x="3238500" y="300339"/>
                  <a:pt x="2912533" y="131006"/>
                  <a:pt x="2438400" y="65389"/>
                </a:cubicBezTo>
                <a:cubicBezTo>
                  <a:pt x="1964267" y="-228"/>
                  <a:pt x="402167" y="-15044"/>
                  <a:pt x="0" y="14589"/>
                </a:cubicBezTo>
              </a:path>
            </a:pathLst>
          </a:custGeom>
          <a:noFill/>
          <a:ln w="38100">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72" name="Kombinationstegning 1071"/>
          <p:cNvSpPr/>
          <p:nvPr/>
        </p:nvSpPr>
        <p:spPr>
          <a:xfrm>
            <a:off x="7747000" y="1731763"/>
            <a:ext cx="791638" cy="1913137"/>
          </a:xfrm>
          <a:custGeom>
            <a:avLst/>
            <a:gdLst>
              <a:gd name="connsiteX0" fmla="*/ 0 w 791638"/>
              <a:gd name="connsiteY0" fmla="*/ 20837 h 1913137"/>
              <a:gd name="connsiteX1" fmla="*/ 355600 w 791638"/>
              <a:gd name="connsiteY1" fmla="*/ 20837 h 1913137"/>
              <a:gd name="connsiteX2" fmla="*/ 571500 w 791638"/>
              <a:gd name="connsiteY2" fmla="*/ 8137 h 1913137"/>
              <a:gd name="connsiteX3" fmla="*/ 736600 w 791638"/>
              <a:gd name="connsiteY3" fmla="*/ 160537 h 1913137"/>
              <a:gd name="connsiteX4" fmla="*/ 762000 w 791638"/>
              <a:gd name="connsiteY4" fmla="*/ 770137 h 1913137"/>
              <a:gd name="connsiteX5" fmla="*/ 342900 w 791638"/>
              <a:gd name="connsiteY5" fmla="*/ 262137 h 1913137"/>
              <a:gd name="connsiteX6" fmla="*/ 190500 w 791638"/>
              <a:gd name="connsiteY6" fmla="*/ 516137 h 1913137"/>
              <a:gd name="connsiteX7" fmla="*/ 152400 w 791638"/>
              <a:gd name="connsiteY7" fmla="*/ 1100337 h 1913137"/>
              <a:gd name="connsiteX8" fmla="*/ 660400 w 791638"/>
              <a:gd name="connsiteY8" fmla="*/ 1151137 h 1913137"/>
              <a:gd name="connsiteX9" fmla="*/ 469900 w 791638"/>
              <a:gd name="connsiteY9" fmla="*/ 1913137 h 191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1638" h="1913137">
                <a:moveTo>
                  <a:pt x="0" y="20837"/>
                </a:moveTo>
                <a:lnTo>
                  <a:pt x="355600" y="20837"/>
                </a:lnTo>
                <a:cubicBezTo>
                  <a:pt x="450850" y="18720"/>
                  <a:pt x="508000" y="-15146"/>
                  <a:pt x="571500" y="8137"/>
                </a:cubicBezTo>
                <a:cubicBezTo>
                  <a:pt x="635000" y="31420"/>
                  <a:pt x="704850" y="33537"/>
                  <a:pt x="736600" y="160537"/>
                </a:cubicBezTo>
                <a:cubicBezTo>
                  <a:pt x="768350" y="287537"/>
                  <a:pt x="827617" y="753204"/>
                  <a:pt x="762000" y="770137"/>
                </a:cubicBezTo>
                <a:cubicBezTo>
                  <a:pt x="696383" y="787070"/>
                  <a:pt x="438150" y="304470"/>
                  <a:pt x="342900" y="262137"/>
                </a:cubicBezTo>
                <a:cubicBezTo>
                  <a:pt x="247650" y="219804"/>
                  <a:pt x="222250" y="376437"/>
                  <a:pt x="190500" y="516137"/>
                </a:cubicBezTo>
                <a:cubicBezTo>
                  <a:pt x="158750" y="655837"/>
                  <a:pt x="74083" y="994504"/>
                  <a:pt x="152400" y="1100337"/>
                </a:cubicBezTo>
                <a:cubicBezTo>
                  <a:pt x="230717" y="1206170"/>
                  <a:pt x="607483" y="1015670"/>
                  <a:pt x="660400" y="1151137"/>
                </a:cubicBezTo>
                <a:cubicBezTo>
                  <a:pt x="713317" y="1286604"/>
                  <a:pt x="503767" y="1767087"/>
                  <a:pt x="469900" y="1913137"/>
                </a:cubicBezTo>
              </a:path>
            </a:pathLst>
          </a:custGeom>
          <a:noFill/>
          <a:ln w="38100">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73" name="Kombinationstegning 1072"/>
          <p:cNvSpPr/>
          <p:nvPr/>
        </p:nvSpPr>
        <p:spPr>
          <a:xfrm>
            <a:off x="7150100" y="3987800"/>
            <a:ext cx="1433019" cy="2161337"/>
          </a:xfrm>
          <a:custGeom>
            <a:avLst/>
            <a:gdLst>
              <a:gd name="connsiteX0" fmla="*/ 0 w 1433019"/>
              <a:gd name="connsiteY0" fmla="*/ 2057400 h 2161337"/>
              <a:gd name="connsiteX1" fmla="*/ 1041400 w 1433019"/>
              <a:gd name="connsiteY1" fmla="*/ 2159000 h 2161337"/>
              <a:gd name="connsiteX2" fmla="*/ 1371600 w 1433019"/>
              <a:gd name="connsiteY2" fmla="*/ 1968500 h 2161337"/>
              <a:gd name="connsiteX3" fmla="*/ 1358900 w 1433019"/>
              <a:gd name="connsiteY3" fmla="*/ 1333500 h 2161337"/>
              <a:gd name="connsiteX4" fmla="*/ 622300 w 1433019"/>
              <a:gd name="connsiteY4" fmla="*/ 1460500 h 2161337"/>
              <a:gd name="connsiteX5" fmla="*/ 1028700 w 1433019"/>
              <a:gd name="connsiteY5" fmla="*/ 1092200 h 2161337"/>
              <a:gd name="connsiteX6" fmla="*/ 1092200 w 1433019"/>
              <a:gd name="connsiteY6" fmla="*/ 0 h 216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019" h="2161337">
                <a:moveTo>
                  <a:pt x="0" y="2057400"/>
                </a:moveTo>
                <a:cubicBezTo>
                  <a:pt x="406400" y="2115608"/>
                  <a:pt x="812800" y="2173817"/>
                  <a:pt x="1041400" y="2159000"/>
                </a:cubicBezTo>
                <a:cubicBezTo>
                  <a:pt x="1270000" y="2144183"/>
                  <a:pt x="1318683" y="2106083"/>
                  <a:pt x="1371600" y="1968500"/>
                </a:cubicBezTo>
                <a:cubicBezTo>
                  <a:pt x="1424517" y="1830917"/>
                  <a:pt x="1483783" y="1418167"/>
                  <a:pt x="1358900" y="1333500"/>
                </a:cubicBezTo>
                <a:cubicBezTo>
                  <a:pt x="1234017" y="1248833"/>
                  <a:pt x="677333" y="1500717"/>
                  <a:pt x="622300" y="1460500"/>
                </a:cubicBezTo>
                <a:cubicBezTo>
                  <a:pt x="567267" y="1420283"/>
                  <a:pt x="950383" y="1335617"/>
                  <a:pt x="1028700" y="1092200"/>
                </a:cubicBezTo>
                <a:cubicBezTo>
                  <a:pt x="1107017" y="848783"/>
                  <a:pt x="1075267" y="171450"/>
                  <a:pt x="1092200" y="0"/>
                </a:cubicBezTo>
              </a:path>
            </a:pathLst>
          </a:custGeom>
          <a:noFill/>
          <a:ln w="38100">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p:cNvSpPr/>
          <p:nvPr/>
        </p:nvSpPr>
        <p:spPr>
          <a:xfrm>
            <a:off x="4193556" y="2023113"/>
            <a:ext cx="3258764" cy="1333879"/>
          </a:xfrm>
          <a:custGeom>
            <a:avLst/>
            <a:gdLst>
              <a:gd name="connsiteX0" fmla="*/ 2401835 w 3258764"/>
              <a:gd name="connsiteY0" fmla="*/ 1206633 h 1333879"/>
              <a:gd name="connsiteX1" fmla="*/ 2392310 w 3258764"/>
              <a:gd name="connsiteY1" fmla="*/ 1035183 h 1333879"/>
              <a:gd name="connsiteX2" fmla="*/ 858785 w 3258764"/>
              <a:gd name="connsiteY2" fmla="*/ 1044708 h 1333879"/>
              <a:gd name="connsiteX3" fmla="*/ 677810 w 3258764"/>
              <a:gd name="connsiteY3" fmla="*/ 1244733 h 1333879"/>
              <a:gd name="connsiteX4" fmla="*/ 2973335 w 3258764"/>
              <a:gd name="connsiteY4" fmla="*/ 1254258 h 1333879"/>
              <a:gd name="connsiteX5" fmla="*/ 3230510 w 3258764"/>
              <a:gd name="connsiteY5" fmla="*/ 244608 h 1333879"/>
              <a:gd name="connsiteX6" fmla="*/ 3040010 w 3258764"/>
              <a:gd name="connsiteY6" fmla="*/ 377958 h 1333879"/>
              <a:gd name="connsiteX7" fmla="*/ 3030485 w 3258764"/>
              <a:gd name="connsiteY7" fmla="*/ 873258 h 1333879"/>
              <a:gd name="connsiteX8" fmla="*/ 1477910 w 3258764"/>
              <a:gd name="connsiteY8" fmla="*/ 806583 h 1333879"/>
              <a:gd name="connsiteX9" fmla="*/ 525410 w 3258764"/>
              <a:gd name="connsiteY9" fmla="*/ 901833 h 1333879"/>
              <a:gd name="connsiteX10" fmla="*/ 153935 w 3258764"/>
              <a:gd name="connsiteY10" fmla="*/ 901833 h 1333879"/>
              <a:gd name="connsiteX11" fmla="*/ 182510 w 3258764"/>
              <a:gd name="connsiteY11" fmla="*/ 577983 h 1333879"/>
              <a:gd name="connsiteX12" fmla="*/ 2316110 w 3258764"/>
              <a:gd name="connsiteY12" fmla="*/ 539883 h 1333879"/>
              <a:gd name="connsiteX13" fmla="*/ 3020960 w 3258764"/>
              <a:gd name="connsiteY13" fmla="*/ 158883 h 1333879"/>
              <a:gd name="connsiteX14" fmla="*/ 2106560 w 3258764"/>
              <a:gd name="connsiteY14" fmla="*/ 63633 h 1333879"/>
              <a:gd name="connsiteX15" fmla="*/ 1201685 w 3258764"/>
              <a:gd name="connsiteY15" fmla="*/ 35058 h 1333879"/>
              <a:gd name="connsiteX16" fmla="*/ 144410 w 3258764"/>
              <a:gd name="connsiteY16" fmla="*/ 6483 h 133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58764" h="1333879">
                <a:moveTo>
                  <a:pt x="2401835" y="1206633"/>
                </a:moveTo>
                <a:cubicBezTo>
                  <a:pt x="2525660" y="1134401"/>
                  <a:pt x="2649485" y="1062170"/>
                  <a:pt x="2392310" y="1035183"/>
                </a:cubicBezTo>
                <a:cubicBezTo>
                  <a:pt x="2135135" y="1008196"/>
                  <a:pt x="1144535" y="1009783"/>
                  <a:pt x="858785" y="1044708"/>
                </a:cubicBezTo>
                <a:cubicBezTo>
                  <a:pt x="573035" y="1079633"/>
                  <a:pt x="325385" y="1209808"/>
                  <a:pt x="677810" y="1244733"/>
                </a:cubicBezTo>
                <a:cubicBezTo>
                  <a:pt x="1030235" y="1279658"/>
                  <a:pt x="2547885" y="1420945"/>
                  <a:pt x="2973335" y="1254258"/>
                </a:cubicBezTo>
                <a:cubicBezTo>
                  <a:pt x="3398785" y="1087571"/>
                  <a:pt x="3219398" y="390658"/>
                  <a:pt x="3230510" y="244608"/>
                </a:cubicBezTo>
                <a:cubicBezTo>
                  <a:pt x="3241622" y="98558"/>
                  <a:pt x="3073347" y="273183"/>
                  <a:pt x="3040010" y="377958"/>
                </a:cubicBezTo>
                <a:cubicBezTo>
                  <a:pt x="3006673" y="482733"/>
                  <a:pt x="3290835" y="801820"/>
                  <a:pt x="3030485" y="873258"/>
                </a:cubicBezTo>
                <a:cubicBezTo>
                  <a:pt x="2770135" y="944695"/>
                  <a:pt x="1895422" y="801821"/>
                  <a:pt x="1477910" y="806583"/>
                </a:cubicBezTo>
                <a:cubicBezTo>
                  <a:pt x="1060398" y="811345"/>
                  <a:pt x="746072" y="885958"/>
                  <a:pt x="525410" y="901833"/>
                </a:cubicBezTo>
                <a:cubicBezTo>
                  <a:pt x="304748" y="917708"/>
                  <a:pt x="211085" y="955808"/>
                  <a:pt x="153935" y="901833"/>
                </a:cubicBezTo>
                <a:cubicBezTo>
                  <a:pt x="96785" y="847858"/>
                  <a:pt x="-177853" y="638308"/>
                  <a:pt x="182510" y="577983"/>
                </a:cubicBezTo>
                <a:cubicBezTo>
                  <a:pt x="542873" y="517658"/>
                  <a:pt x="1843035" y="609733"/>
                  <a:pt x="2316110" y="539883"/>
                </a:cubicBezTo>
                <a:cubicBezTo>
                  <a:pt x="2789185" y="470033"/>
                  <a:pt x="3055885" y="238258"/>
                  <a:pt x="3020960" y="158883"/>
                </a:cubicBezTo>
                <a:cubicBezTo>
                  <a:pt x="2986035" y="79508"/>
                  <a:pt x="2409773" y="84271"/>
                  <a:pt x="2106560" y="63633"/>
                </a:cubicBezTo>
                <a:cubicBezTo>
                  <a:pt x="1803347" y="42995"/>
                  <a:pt x="1201685" y="35058"/>
                  <a:pt x="1201685" y="35058"/>
                </a:cubicBezTo>
                <a:cubicBezTo>
                  <a:pt x="874660" y="25533"/>
                  <a:pt x="342847" y="-15742"/>
                  <a:pt x="144410" y="6483"/>
                </a:cubicBezTo>
              </a:path>
            </a:pathLst>
          </a:custGeom>
          <a:noFill/>
          <a:ln>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Kombinationstegning 7"/>
          <p:cNvSpPr/>
          <p:nvPr/>
        </p:nvSpPr>
        <p:spPr>
          <a:xfrm>
            <a:off x="3259628" y="2743200"/>
            <a:ext cx="689835" cy="2085975"/>
          </a:xfrm>
          <a:custGeom>
            <a:avLst/>
            <a:gdLst>
              <a:gd name="connsiteX0" fmla="*/ 597997 w 689835"/>
              <a:gd name="connsiteY0" fmla="*/ 2085975 h 2085975"/>
              <a:gd name="connsiteX1" fmla="*/ 674197 w 689835"/>
              <a:gd name="connsiteY1" fmla="*/ 1800225 h 2085975"/>
              <a:gd name="connsiteX2" fmla="*/ 664672 w 689835"/>
              <a:gd name="connsiteY2" fmla="*/ 1162050 h 2085975"/>
              <a:gd name="connsiteX3" fmla="*/ 683722 w 689835"/>
              <a:gd name="connsiteY3" fmla="*/ 200025 h 2085975"/>
              <a:gd name="connsiteX4" fmla="*/ 540847 w 689835"/>
              <a:gd name="connsiteY4" fmla="*/ 161925 h 2085975"/>
              <a:gd name="connsiteX5" fmla="*/ 426547 w 689835"/>
              <a:gd name="connsiteY5" fmla="*/ 1495425 h 2085975"/>
              <a:gd name="connsiteX6" fmla="*/ 64597 w 689835"/>
              <a:gd name="connsiteY6" fmla="*/ 1409700 h 2085975"/>
              <a:gd name="connsiteX7" fmla="*/ 16972 w 689835"/>
              <a:gd name="connsiteY7" fmla="*/ 638175 h 2085975"/>
              <a:gd name="connsiteX8" fmla="*/ 255097 w 689835"/>
              <a:gd name="connsiteY8" fmla="*/ 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835" h="2085975">
                <a:moveTo>
                  <a:pt x="597997" y="2085975"/>
                </a:moveTo>
                <a:cubicBezTo>
                  <a:pt x="630541" y="2020093"/>
                  <a:pt x="663085" y="1954212"/>
                  <a:pt x="674197" y="1800225"/>
                </a:cubicBezTo>
                <a:cubicBezTo>
                  <a:pt x="685310" y="1646237"/>
                  <a:pt x="663085" y="1428750"/>
                  <a:pt x="664672" y="1162050"/>
                </a:cubicBezTo>
                <a:cubicBezTo>
                  <a:pt x="666260" y="895350"/>
                  <a:pt x="704359" y="366712"/>
                  <a:pt x="683722" y="200025"/>
                </a:cubicBezTo>
                <a:cubicBezTo>
                  <a:pt x="663085" y="33338"/>
                  <a:pt x="583709" y="-53975"/>
                  <a:pt x="540847" y="161925"/>
                </a:cubicBezTo>
                <a:cubicBezTo>
                  <a:pt x="497985" y="377825"/>
                  <a:pt x="505922" y="1287462"/>
                  <a:pt x="426547" y="1495425"/>
                </a:cubicBezTo>
                <a:cubicBezTo>
                  <a:pt x="347172" y="1703388"/>
                  <a:pt x="132859" y="1552575"/>
                  <a:pt x="64597" y="1409700"/>
                </a:cubicBezTo>
                <a:cubicBezTo>
                  <a:pt x="-3665" y="1266825"/>
                  <a:pt x="-14778" y="873125"/>
                  <a:pt x="16972" y="638175"/>
                </a:cubicBezTo>
                <a:cubicBezTo>
                  <a:pt x="48722" y="403225"/>
                  <a:pt x="209060" y="117475"/>
                  <a:pt x="255097" y="0"/>
                </a:cubicBezTo>
              </a:path>
            </a:pathLst>
          </a:custGeom>
          <a:noFill/>
          <a:ln>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Kombinationstegning 10"/>
          <p:cNvSpPr/>
          <p:nvPr/>
        </p:nvSpPr>
        <p:spPr>
          <a:xfrm>
            <a:off x="2579994" y="2714625"/>
            <a:ext cx="254932" cy="1095375"/>
          </a:xfrm>
          <a:custGeom>
            <a:avLst/>
            <a:gdLst>
              <a:gd name="connsiteX0" fmla="*/ 248931 w 254932"/>
              <a:gd name="connsiteY0" fmla="*/ 1095375 h 1095375"/>
              <a:gd name="connsiteX1" fmla="*/ 229881 w 254932"/>
              <a:gd name="connsiteY1" fmla="*/ 790575 h 1095375"/>
              <a:gd name="connsiteX2" fmla="*/ 48906 w 254932"/>
              <a:gd name="connsiteY2" fmla="*/ 533400 h 1095375"/>
              <a:gd name="connsiteX3" fmla="*/ 229881 w 254932"/>
              <a:gd name="connsiteY3" fmla="*/ 390525 h 1095375"/>
              <a:gd name="connsiteX4" fmla="*/ 29856 w 254932"/>
              <a:gd name="connsiteY4" fmla="*/ 142875 h 1095375"/>
              <a:gd name="connsiteX5" fmla="*/ 39381 w 254932"/>
              <a:gd name="connsiteY5"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932" h="1095375">
                <a:moveTo>
                  <a:pt x="248931" y="1095375"/>
                </a:moveTo>
                <a:cubicBezTo>
                  <a:pt x="256074" y="989806"/>
                  <a:pt x="263218" y="884237"/>
                  <a:pt x="229881" y="790575"/>
                </a:cubicBezTo>
                <a:cubicBezTo>
                  <a:pt x="196544" y="696913"/>
                  <a:pt x="48906" y="600075"/>
                  <a:pt x="48906" y="533400"/>
                </a:cubicBezTo>
                <a:cubicBezTo>
                  <a:pt x="48906" y="466725"/>
                  <a:pt x="233056" y="455612"/>
                  <a:pt x="229881" y="390525"/>
                </a:cubicBezTo>
                <a:cubicBezTo>
                  <a:pt x="226706" y="325437"/>
                  <a:pt x="61606" y="207962"/>
                  <a:pt x="29856" y="142875"/>
                </a:cubicBezTo>
                <a:cubicBezTo>
                  <a:pt x="-1894" y="77788"/>
                  <a:pt x="-20944" y="26987"/>
                  <a:pt x="39381" y="0"/>
                </a:cubicBezTo>
              </a:path>
            </a:pathLst>
          </a:custGeom>
          <a:noFill/>
          <a:ln>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Kombinationstegning 11"/>
          <p:cNvSpPr/>
          <p:nvPr/>
        </p:nvSpPr>
        <p:spPr>
          <a:xfrm>
            <a:off x="2143125" y="1790700"/>
            <a:ext cx="171450" cy="914400"/>
          </a:xfrm>
          <a:custGeom>
            <a:avLst/>
            <a:gdLst>
              <a:gd name="connsiteX0" fmla="*/ 171450 w 171450"/>
              <a:gd name="connsiteY0" fmla="*/ 914400 h 914400"/>
              <a:gd name="connsiteX1" fmla="*/ 133350 w 171450"/>
              <a:gd name="connsiteY1" fmla="*/ 762000 h 914400"/>
              <a:gd name="connsiteX2" fmla="*/ 57150 w 171450"/>
              <a:gd name="connsiteY2" fmla="*/ 542925 h 914400"/>
              <a:gd name="connsiteX3" fmla="*/ 0 w 171450"/>
              <a:gd name="connsiteY3" fmla="*/ 0 h 914400"/>
            </a:gdLst>
            <a:ahLst/>
            <a:cxnLst>
              <a:cxn ang="0">
                <a:pos x="connsiteX0" y="connsiteY0"/>
              </a:cxn>
              <a:cxn ang="0">
                <a:pos x="connsiteX1" y="connsiteY1"/>
              </a:cxn>
              <a:cxn ang="0">
                <a:pos x="connsiteX2" y="connsiteY2"/>
              </a:cxn>
              <a:cxn ang="0">
                <a:pos x="connsiteX3" y="connsiteY3"/>
              </a:cxn>
            </a:cxnLst>
            <a:rect l="l" t="t" r="r" b="b"/>
            <a:pathLst>
              <a:path w="171450" h="914400">
                <a:moveTo>
                  <a:pt x="171450" y="914400"/>
                </a:moveTo>
                <a:cubicBezTo>
                  <a:pt x="161925" y="869156"/>
                  <a:pt x="152400" y="823913"/>
                  <a:pt x="133350" y="762000"/>
                </a:cubicBezTo>
                <a:cubicBezTo>
                  <a:pt x="114300" y="700087"/>
                  <a:pt x="79375" y="669925"/>
                  <a:pt x="57150" y="542925"/>
                </a:cubicBezTo>
                <a:cubicBezTo>
                  <a:pt x="34925" y="415925"/>
                  <a:pt x="3175" y="87312"/>
                  <a:pt x="0" y="0"/>
                </a:cubicBezTo>
              </a:path>
            </a:pathLst>
          </a:custGeom>
          <a:noFill/>
          <a:ln>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Kombinationstegning 12"/>
          <p:cNvSpPr/>
          <p:nvPr/>
        </p:nvSpPr>
        <p:spPr>
          <a:xfrm>
            <a:off x="2389993" y="1816764"/>
            <a:ext cx="1515257" cy="840711"/>
          </a:xfrm>
          <a:custGeom>
            <a:avLst/>
            <a:gdLst>
              <a:gd name="connsiteX0" fmla="*/ 467507 w 1515257"/>
              <a:gd name="connsiteY0" fmla="*/ 840711 h 840711"/>
              <a:gd name="connsiteX1" fmla="*/ 191282 w 1515257"/>
              <a:gd name="connsiteY1" fmla="*/ 793086 h 840711"/>
              <a:gd name="connsiteX2" fmla="*/ 419882 w 1515257"/>
              <a:gd name="connsiteY2" fmla="*/ 602586 h 840711"/>
              <a:gd name="connsiteX3" fmla="*/ 115082 w 1515257"/>
              <a:gd name="connsiteY3" fmla="*/ 393036 h 840711"/>
              <a:gd name="connsiteX4" fmla="*/ 48407 w 1515257"/>
              <a:gd name="connsiteY4" fmla="*/ 50136 h 840711"/>
              <a:gd name="connsiteX5" fmla="*/ 810407 w 1515257"/>
              <a:gd name="connsiteY5" fmla="*/ 21561 h 840711"/>
              <a:gd name="connsiteX6" fmla="*/ 905657 w 1515257"/>
              <a:gd name="connsiteY6" fmla="*/ 21561 h 840711"/>
              <a:gd name="connsiteX7" fmla="*/ 934232 w 1515257"/>
              <a:gd name="connsiteY7" fmla="*/ 297786 h 840711"/>
              <a:gd name="connsiteX8" fmla="*/ 1515257 w 1515257"/>
              <a:gd name="connsiteY8" fmla="*/ 335886 h 84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257" h="840711">
                <a:moveTo>
                  <a:pt x="467507" y="840711"/>
                </a:moveTo>
                <a:cubicBezTo>
                  <a:pt x="333363" y="836742"/>
                  <a:pt x="199219" y="832773"/>
                  <a:pt x="191282" y="793086"/>
                </a:cubicBezTo>
                <a:cubicBezTo>
                  <a:pt x="183345" y="753399"/>
                  <a:pt x="432582" y="669261"/>
                  <a:pt x="419882" y="602586"/>
                </a:cubicBezTo>
                <a:cubicBezTo>
                  <a:pt x="407182" y="535911"/>
                  <a:pt x="176994" y="485111"/>
                  <a:pt x="115082" y="393036"/>
                </a:cubicBezTo>
                <a:cubicBezTo>
                  <a:pt x="53169" y="300961"/>
                  <a:pt x="-67480" y="112048"/>
                  <a:pt x="48407" y="50136"/>
                </a:cubicBezTo>
                <a:cubicBezTo>
                  <a:pt x="164294" y="-11776"/>
                  <a:pt x="667532" y="26323"/>
                  <a:pt x="810407" y="21561"/>
                </a:cubicBezTo>
                <a:cubicBezTo>
                  <a:pt x="953282" y="16798"/>
                  <a:pt x="885020" y="-24477"/>
                  <a:pt x="905657" y="21561"/>
                </a:cubicBezTo>
                <a:cubicBezTo>
                  <a:pt x="926295" y="67598"/>
                  <a:pt x="832632" y="245398"/>
                  <a:pt x="934232" y="297786"/>
                </a:cubicBezTo>
                <a:cubicBezTo>
                  <a:pt x="1035832" y="350173"/>
                  <a:pt x="1421595" y="335886"/>
                  <a:pt x="1515257" y="335886"/>
                </a:cubicBezTo>
              </a:path>
            </a:pathLst>
          </a:custGeom>
          <a:noFill/>
          <a:ln>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33153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257016" y="6381328"/>
            <a:ext cx="6621557" cy="338554"/>
          </a:xfrm>
          <a:prstGeom prst="rect">
            <a:avLst/>
          </a:prstGeom>
          <a:noFill/>
        </p:spPr>
        <p:txBody>
          <a:bodyPr wrap="none" rtlCol="0">
            <a:spAutoFit/>
          </a:bodyPr>
          <a:lstStyle/>
          <a:p>
            <a:pPr algn="ctr"/>
            <a:r>
              <a:rPr lang="da-DK" sz="1600" dirty="0"/>
              <a:t>VA 4 Nord og Syd – Helhedsplan – Beboerinformationsmøde – 26. juni 2019</a:t>
            </a:r>
          </a:p>
        </p:txBody>
      </p:sp>
      <p:pic>
        <p:nvPicPr>
          <p:cNvPr id="1026" name="Picture 2" descr="C:\Users\snl\Pictures\Oversigt N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24" y="1682102"/>
            <a:ext cx="8257176" cy="4188883"/>
          </a:xfrm>
          <a:prstGeom prst="rect">
            <a:avLst/>
          </a:prstGeom>
          <a:noFill/>
          <a:extLst>
            <a:ext uri="{909E8E84-426E-40DD-AFC4-6F175D3DCCD1}">
              <a14:hiddenFill xmlns:a14="http://schemas.microsoft.com/office/drawing/2010/main">
                <a:solidFill>
                  <a:srgbClr val="FFFFFF"/>
                </a:solidFill>
              </a14:hiddenFill>
            </a:ext>
          </a:extLst>
        </p:spPr>
      </p:pic>
      <p:sp>
        <p:nvSpPr>
          <p:cNvPr id="11" name="Tekstboks 10"/>
          <p:cNvSpPr txBox="1"/>
          <p:nvPr/>
        </p:nvSpPr>
        <p:spPr>
          <a:xfrm>
            <a:off x="539553" y="908720"/>
            <a:ext cx="8280920" cy="738664"/>
          </a:xfrm>
          <a:prstGeom prst="rect">
            <a:avLst/>
          </a:prstGeom>
          <a:noFill/>
        </p:spPr>
        <p:txBody>
          <a:bodyPr wrap="square" rtlCol="0">
            <a:spAutoFit/>
          </a:bodyPr>
          <a:lstStyle/>
          <a:p>
            <a:r>
              <a:rPr lang="da-DK" sz="2100" b="1" dirty="0">
                <a:solidFill>
                  <a:srgbClr val="FF0000"/>
                </a:solidFill>
              </a:rPr>
              <a:t>Information om den igangværende udskiftning af fjernvarmerør, brugsvand og kabler </a:t>
            </a:r>
            <a:endParaRPr lang="da-DK" sz="2100" dirty="0">
              <a:solidFill>
                <a:srgbClr val="FF0000"/>
              </a:solidFill>
            </a:endParaRPr>
          </a:p>
        </p:txBody>
      </p:sp>
      <p:sp>
        <p:nvSpPr>
          <p:cNvPr id="5" name="Kombinationstegning 4"/>
          <p:cNvSpPr/>
          <p:nvPr/>
        </p:nvSpPr>
        <p:spPr>
          <a:xfrm>
            <a:off x="2609712" y="2539856"/>
            <a:ext cx="1446017" cy="3004012"/>
          </a:xfrm>
          <a:custGeom>
            <a:avLst/>
            <a:gdLst>
              <a:gd name="connsiteX0" fmla="*/ 781188 w 1446017"/>
              <a:gd name="connsiteY0" fmla="*/ 69994 h 3004012"/>
              <a:gd name="connsiteX1" fmla="*/ 1371738 w 1446017"/>
              <a:gd name="connsiteY1" fmla="*/ 50944 h 3004012"/>
              <a:gd name="connsiteX2" fmla="*/ 1438413 w 1446017"/>
              <a:gd name="connsiteY2" fmla="*/ 641494 h 3004012"/>
              <a:gd name="connsiteX3" fmla="*/ 1381263 w 1446017"/>
              <a:gd name="connsiteY3" fmla="*/ 2336944 h 3004012"/>
              <a:gd name="connsiteX4" fmla="*/ 1352688 w 1446017"/>
              <a:gd name="connsiteY4" fmla="*/ 2870344 h 3004012"/>
              <a:gd name="connsiteX5" fmla="*/ 1085988 w 1446017"/>
              <a:gd name="connsiteY5" fmla="*/ 2994169 h 3004012"/>
              <a:gd name="connsiteX6" fmla="*/ 762138 w 1446017"/>
              <a:gd name="connsiteY6" fmla="*/ 2937019 h 3004012"/>
              <a:gd name="connsiteX7" fmla="*/ 743088 w 1446017"/>
              <a:gd name="connsiteY7" fmla="*/ 2470294 h 3004012"/>
              <a:gd name="connsiteX8" fmla="*/ 771663 w 1446017"/>
              <a:gd name="connsiteY8" fmla="*/ 1736869 h 3004012"/>
              <a:gd name="connsiteX9" fmla="*/ 733563 w 1446017"/>
              <a:gd name="connsiteY9" fmla="*/ 831994 h 3004012"/>
              <a:gd name="connsiteX10" fmla="*/ 628788 w 1446017"/>
              <a:gd name="connsiteY10" fmla="*/ 203344 h 3004012"/>
              <a:gd name="connsiteX11" fmla="*/ 323988 w 1446017"/>
              <a:gd name="connsiteY11" fmla="*/ 69994 h 3004012"/>
              <a:gd name="connsiteX12" fmla="*/ 85863 w 1446017"/>
              <a:gd name="connsiteY12" fmla="*/ 117619 h 3004012"/>
              <a:gd name="connsiteX13" fmla="*/ 138 w 1446017"/>
              <a:gd name="connsiteY13" fmla="*/ 793894 h 3004012"/>
              <a:gd name="connsiteX14" fmla="*/ 66813 w 1446017"/>
              <a:gd name="connsiteY14" fmla="*/ 1355869 h 3004012"/>
              <a:gd name="connsiteX15" fmla="*/ 104913 w 1446017"/>
              <a:gd name="connsiteY15" fmla="*/ 2937019 h 30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6017" h="3004012">
                <a:moveTo>
                  <a:pt x="781188" y="69994"/>
                </a:moveTo>
                <a:cubicBezTo>
                  <a:pt x="1021694" y="12844"/>
                  <a:pt x="1262201" y="-44306"/>
                  <a:pt x="1371738" y="50944"/>
                </a:cubicBezTo>
                <a:cubicBezTo>
                  <a:pt x="1481276" y="146194"/>
                  <a:pt x="1436825" y="260494"/>
                  <a:pt x="1438413" y="641494"/>
                </a:cubicBezTo>
                <a:cubicBezTo>
                  <a:pt x="1440001" y="1022494"/>
                  <a:pt x="1395551" y="1965469"/>
                  <a:pt x="1381263" y="2336944"/>
                </a:cubicBezTo>
                <a:cubicBezTo>
                  <a:pt x="1366976" y="2708419"/>
                  <a:pt x="1401901" y="2760807"/>
                  <a:pt x="1352688" y="2870344"/>
                </a:cubicBezTo>
                <a:cubicBezTo>
                  <a:pt x="1303476" y="2979882"/>
                  <a:pt x="1184413" y="2983057"/>
                  <a:pt x="1085988" y="2994169"/>
                </a:cubicBezTo>
                <a:cubicBezTo>
                  <a:pt x="987563" y="3005282"/>
                  <a:pt x="819288" y="3024331"/>
                  <a:pt x="762138" y="2937019"/>
                </a:cubicBezTo>
                <a:cubicBezTo>
                  <a:pt x="704988" y="2849707"/>
                  <a:pt x="741500" y="2670319"/>
                  <a:pt x="743088" y="2470294"/>
                </a:cubicBezTo>
                <a:cubicBezTo>
                  <a:pt x="744676" y="2270269"/>
                  <a:pt x="773250" y="2009919"/>
                  <a:pt x="771663" y="1736869"/>
                </a:cubicBezTo>
                <a:cubicBezTo>
                  <a:pt x="770076" y="1463819"/>
                  <a:pt x="757375" y="1087582"/>
                  <a:pt x="733563" y="831994"/>
                </a:cubicBezTo>
                <a:cubicBezTo>
                  <a:pt x="709750" y="576407"/>
                  <a:pt x="697050" y="330344"/>
                  <a:pt x="628788" y="203344"/>
                </a:cubicBezTo>
                <a:cubicBezTo>
                  <a:pt x="560525" y="76344"/>
                  <a:pt x="414475" y="84281"/>
                  <a:pt x="323988" y="69994"/>
                </a:cubicBezTo>
                <a:cubicBezTo>
                  <a:pt x="233501" y="55707"/>
                  <a:pt x="139838" y="-3031"/>
                  <a:pt x="85863" y="117619"/>
                </a:cubicBezTo>
                <a:cubicBezTo>
                  <a:pt x="31888" y="238269"/>
                  <a:pt x="3313" y="587519"/>
                  <a:pt x="138" y="793894"/>
                </a:cubicBezTo>
                <a:cubicBezTo>
                  <a:pt x="-3037" y="1000269"/>
                  <a:pt x="49351" y="998682"/>
                  <a:pt x="66813" y="1355869"/>
                </a:cubicBezTo>
                <a:cubicBezTo>
                  <a:pt x="84275" y="1713056"/>
                  <a:pt x="54113" y="2663969"/>
                  <a:pt x="104913" y="2937019"/>
                </a:cubicBez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Kombinationstegning 5"/>
          <p:cNvSpPr/>
          <p:nvPr/>
        </p:nvSpPr>
        <p:spPr>
          <a:xfrm>
            <a:off x="495300" y="2094746"/>
            <a:ext cx="1590120" cy="3540805"/>
          </a:xfrm>
          <a:custGeom>
            <a:avLst/>
            <a:gdLst>
              <a:gd name="connsiteX0" fmla="*/ 571500 w 1590120"/>
              <a:gd name="connsiteY0" fmla="*/ 29329 h 3540805"/>
              <a:gd name="connsiteX1" fmla="*/ 1123950 w 1590120"/>
              <a:gd name="connsiteY1" fmla="*/ 29329 h 3540805"/>
              <a:gd name="connsiteX2" fmla="*/ 1571625 w 1590120"/>
              <a:gd name="connsiteY2" fmla="*/ 334129 h 3540805"/>
              <a:gd name="connsiteX3" fmla="*/ 1495425 w 1590120"/>
              <a:gd name="connsiteY3" fmla="*/ 934204 h 3540805"/>
              <a:gd name="connsiteX4" fmla="*/ 1409700 w 1590120"/>
              <a:gd name="connsiteY4" fmla="*/ 1734304 h 3540805"/>
              <a:gd name="connsiteX5" fmla="*/ 1295400 w 1590120"/>
              <a:gd name="connsiteY5" fmla="*/ 3163054 h 3540805"/>
              <a:gd name="connsiteX6" fmla="*/ 1219200 w 1590120"/>
              <a:gd name="connsiteY6" fmla="*/ 3458329 h 3540805"/>
              <a:gd name="connsiteX7" fmla="*/ 1028700 w 1590120"/>
              <a:gd name="connsiteY7" fmla="*/ 3458329 h 3540805"/>
              <a:gd name="connsiteX8" fmla="*/ 762000 w 1590120"/>
              <a:gd name="connsiteY8" fmla="*/ 3429754 h 3540805"/>
              <a:gd name="connsiteX9" fmla="*/ 657225 w 1590120"/>
              <a:gd name="connsiteY9" fmla="*/ 2963029 h 3540805"/>
              <a:gd name="connsiteX10" fmla="*/ 638175 w 1590120"/>
              <a:gd name="connsiteY10" fmla="*/ 1286629 h 3540805"/>
              <a:gd name="connsiteX11" fmla="*/ 523875 w 1590120"/>
              <a:gd name="connsiteY11" fmla="*/ 257929 h 3540805"/>
              <a:gd name="connsiteX12" fmla="*/ 361950 w 1590120"/>
              <a:gd name="connsiteY12" fmla="*/ 248404 h 3540805"/>
              <a:gd name="connsiteX13" fmla="*/ 276225 w 1590120"/>
              <a:gd name="connsiteY13" fmla="*/ 772279 h 3540805"/>
              <a:gd name="connsiteX14" fmla="*/ 285750 w 1590120"/>
              <a:gd name="connsiteY14" fmla="*/ 3134479 h 3540805"/>
              <a:gd name="connsiteX15" fmla="*/ 171450 w 1590120"/>
              <a:gd name="connsiteY15" fmla="*/ 3505954 h 3540805"/>
              <a:gd name="connsiteX16" fmla="*/ 0 w 1590120"/>
              <a:gd name="connsiteY16" fmla="*/ 3525004 h 354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120" h="3540805">
                <a:moveTo>
                  <a:pt x="571500" y="29329"/>
                </a:moveTo>
                <a:cubicBezTo>
                  <a:pt x="764381" y="3929"/>
                  <a:pt x="957263" y="-21471"/>
                  <a:pt x="1123950" y="29329"/>
                </a:cubicBezTo>
                <a:cubicBezTo>
                  <a:pt x="1290637" y="80129"/>
                  <a:pt x="1509713" y="183317"/>
                  <a:pt x="1571625" y="334129"/>
                </a:cubicBezTo>
                <a:cubicBezTo>
                  <a:pt x="1633538" y="484942"/>
                  <a:pt x="1522412" y="700842"/>
                  <a:pt x="1495425" y="934204"/>
                </a:cubicBezTo>
                <a:cubicBezTo>
                  <a:pt x="1468438" y="1167566"/>
                  <a:pt x="1443037" y="1362829"/>
                  <a:pt x="1409700" y="1734304"/>
                </a:cubicBezTo>
                <a:cubicBezTo>
                  <a:pt x="1376363" y="2105779"/>
                  <a:pt x="1327150" y="2875717"/>
                  <a:pt x="1295400" y="3163054"/>
                </a:cubicBezTo>
                <a:cubicBezTo>
                  <a:pt x="1263650" y="3450391"/>
                  <a:pt x="1263650" y="3409117"/>
                  <a:pt x="1219200" y="3458329"/>
                </a:cubicBezTo>
                <a:cubicBezTo>
                  <a:pt x="1174750" y="3507541"/>
                  <a:pt x="1104900" y="3463091"/>
                  <a:pt x="1028700" y="3458329"/>
                </a:cubicBezTo>
                <a:cubicBezTo>
                  <a:pt x="952500" y="3453567"/>
                  <a:pt x="823912" y="3512304"/>
                  <a:pt x="762000" y="3429754"/>
                </a:cubicBezTo>
                <a:cubicBezTo>
                  <a:pt x="700088" y="3347204"/>
                  <a:pt x="677862" y="3320216"/>
                  <a:pt x="657225" y="2963029"/>
                </a:cubicBezTo>
                <a:cubicBezTo>
                  <a:pt x="636588" y="2605842"/>
                  <a:pt x="660400" y="1737479"/>
                  <a:pt x="638175" y="1286629"/>
                </a:cubicBezTo>
                <a:cubicBezTo>
                  <a:pt x="615950" y="835779"/>
                  <a:pt x="569912" y="430966"/>
                  <a:pt x="523875" y="257929"/>
                </a:cubicBezTo>
                <a:cubicBezTo>
                  <a:pt x="477838" y="84892"/>
                  <a:pt x="403225" y="162679"/>
                  <a:pt x="361950" y="248404"/>
                </a:cubicBezTo>
                <a:cubicBezTo>
                  <a:pt x="320675" y="334129"/>
                  <a:pt x="288925" y="291267"/>
                  <a:pt x="276225" y="772279"/>
                </a:cubicBezTo>
                <a:cubicBezTo>
                  <a:pt x="263525" y="1253291"/>
                  <a:pt x="303212" y="2678867"/>
                  <a:pt x="285750" y="3134479"/>
                </a:cubicBezTo>
                <a:cubicBezTo>
                  <a:pt x="268288" y="3590091"/>
                  <a:pt x="219075" y="3440867"/>
                  <a:pt x="171450" y="3505954"/>
                </a:cubicBezTo>
                <a:cubicBezTo>
                  <a:pt x="123825" y="3571042"/>
                  <a:pt x="25400" y="3525004"/>
                  <a:pt x="0" y="3525004"/>
                </a:cubicBezTo>
              </a:path>
            </a:pathLst>
          </a:custGeom>
          <a:noFill/>
          <a:ln>
            <a:solidFill>
              <a:srgbClr val="FF0000"/>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p:cNvSpPr/>
          <p:nvPr/>
        </p:nvSpPr>
        <p:spPr>
          <a:xfrm>
            <a:off x="6855178" y="2667403"/>
            <a:ext cx="1424793" cy="2909660"/>
          </a:xfrm>
          <a:custGeom>
            <a:avLst/>
            <a:gdLst>
              <a:gd name="connsiteX0" fmla="*/ 936272 w 1424793"/>
              <a:gd name="connsiteY0" fmla="*/ 37697 h 2909660"/>
              <a:gd name="connsiteX1" fmla="*/ 1383947 w 1424793"/>
              <a:gd name="connsiteY1" fmla="*/ 47222 h 2909660"/>
              <a:gd name="connsiteX2" fmla="*/ 1393472 w 1424793"/>
              <a:gd name="connsiteY2" fmla="*/ 504422 h 2909660"/>
              <a:gd name="connsiteX3" fmla="*/ 1288697 w 1424793"/>
              <a:gd name="connsiteY3" fmla="*/ 1428347 h 2909660"/>
              <a:gd name="connsiteX4" fmla="*/ 1241072 w 1424793"/>
              <a:gd name="connsiteY4" fmla="*/ 2552297 h 2909660"/>
              <a:gd name="connsiteX5" fmla="*/ 1155347 w 1424793"/>
              <a:gd name="connsiteY5" fmla="*/ 2818997 h 2909660"/>
              <a:gd name="connsiteX6" fmla="*/ 945797 w 1424793"/>
              <a:gd name="connsiteY6" fmla="*/ 2885672 h 2909660"/>
              <a:gd name="connsiteX7" fmla="*/ 726722 w 1424793"/>
              <a:gd name="connsiteY7" fmla="*/ 2895197 h 2909660"/>
              <a:gd name="connsiteX8" fmla="*/ 669572 w 1424793"/>
              <a:gd name="connsiteY8" fmla="*/ 2695172 h 2909660"/>
              <a:gd name="connsiteX9" fmla="*/ 688622 w 1424793"/>
              <a:gd name="connsiteY9" fmla="*/ 1837922 h 2909660"/>
              <a:gd name="connsiteX10" fmla="*/ 688622 w 1424793"/>
              <a:gd name="connsiteY10" fmla="*/ 1037822 h 2909660"/>
              <a:gd name="connsiteX11" fmla="*/ 698147 w 1424793"/>
              <a:gd name="connsiteY11" fmla="*/ 637772 h 2909660"/>
              <a:gd name="connsiteX12" fmla="*/ 688622 w 1424793"/>
              <a:gd name="connsiteY12" fmla="*/ 285347 h 2909660"/>
              <a:gd name="connsiteX13" fmla="*/ 698147 w 1424793"/>
              <a:gd name="connsiteY13" fmla="*/ 142472 h 2909660"/>
              <a:gd name="connsiteX14" fmla="*/ 593372 w 1424793"/>
              <a:gd name="connsiteY14" fmla="*/ 66272 h 2909660"/>
              <a:gd name="connsiteX15" fmla="*/ 183797 w 1424793"/>
              <a:gd name="connsiteY15" fmla="*/ 9122 h 2909660"/>
              <a:gd name="connsiteX16" fmla="*/ 2822 w 1424793"/>
              <a:gd name="connsiteY16" fmla="*/ 161522 h 2909660"/>
              <a:gd name="connsiteX17" fmla="*/ 79022 w 1424793"/>
              <a:gd name="connsiteY17" fmla="*/ 742547 h 2909660"/>
              <a:gd name="connsiteX18" fmla="*/ 155222 w 1424793"/>
              <a:gd name="connsiteY18" fmla="*/ 1352147 h 2909660"/>
              <a:gd name="connsiteX19" fmla="*/ 212372 w 1424793"/>
              <a:gd name="connsiteY19" fmla="*/ 2599922 h 2909660"/>
              <a:gd name="connsiteX20" fmla="*/ 221897 w 1424793"/>
              <a:gd name="connsiteY20" fmla="*/ 2895197 h 290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93" h="2909660">
                <a:moveTo>
                  <a:pt x="936272" y="37697"/>
                </a:moveTo>
                <a:cubicBezTo>
                  <a:pt x="1122009" y="3565"/>
                  <a:pt x="1307747" y="-30566"/>
                  <a:pt x="1383947" y="47222"/>
                </a:cubicBezTo>
                <a:cubicBezTo>
                  <a:pt x="1460147" y="125010"/>
                  <a:pt x="1409347" y="274235"/>
                  <a:pt x="1393472" y="504422"/>
                </a:cubicBezTo>
                <a:cubicBezTo>
                  <a:pt x="1377597" y="734610"/>
                  <a:pt x="1314097" y="1087034"/>
                  <a:pt x="1288697" y="1428347"/>
                </a:cubicBezTo>
                <a:cubicBezTo>
                  <a:pt x="1263297" y="1769660"/>
                  <a:pt x="1263297" y="2320522"/>
                  <a:pt x="1241072" y="2552297"/>
                </a:cubicBezTo>
                <a:cubicBezTo>
                  <a:pt x="1218847" y="2784072"/>
                  <a:pt x="1204560" y="2763434"/>
                  <a:pt x="1155347" y="2818997"/>
                </a:cubicBezTo>
                <a:cubicBezTo>
                  <a:pt x="1106134" y="2874560"/>
                  <a:pt x="1017234" y="2872972"/>
                  <a:pt x="945797" y="2885672"/>
                </a:cubicBezTo>
                <a:cubicBezTo>
                  <a:pt x="874360" y="2898372"/>
                  <a:pt x="772759" y="2926947"/>
                  <a:pt x="726722" y="2895197"/>
                </a:cubicBezTo>
                <a:cubicBezTo>
                  <a:pt x="680685" y="2863447"/>
                  <a:pt x="675922" y="2871384"/>
                  <a:pt x="669572" y="2695172"/>
                </a:cubicBezTo>
                <a:cubicBezTo>
                  <a:pt x="663222" y="2518960"/>
                  <a:pt x="685447" y="2114147"/>
                  <a:pt x="688622" y="1837922"/>
                </a:cubicBezTo>
                <a:cubicBezTo>
                  <a:pt x="691797" y="1561697"/>
                  <a:pt x="687034" y="1237847"/>
                  <a:pt x="688622" y="1037822"/>
                </a:cubicBezTo>
                <a:cubicBezTo>
                  <a:pt x="690210" y="837797"/>
                  <a:pt x="698147" y="763184"/>
                  <a:pt x="698147" y="637772"/>
                </a:cubicBezTo>
                <a:cubicBezTo>
                  <a:pt x="698147" y="512360"/>
                  <a:pt x="688622" y="367897"/>
                  <a:pt x="688622" y="285347"/>
                </a:cubicBezTo>
                <a:cubicBezTo>
                  <a:pt x="688622" y="202797"/>
                  <a:pt x="714022" y="178985"/>
                  <a:pt x="698147" y="142472"/>
                </a:cubicBezTo>
                <a:cubicBezTo>
                  <a:pt x="682272" y="105960"/>
                  <a:pt x="679097" y="88497"/>
                  <a:pt x="593372" y="66272"/>
                </a:cubicBezTo>
                <a:cubicBezTo>
                  <a:pt x="507647" y="44047"/>
                  <a:pt x="282222" y="-6753"/>
                  <a:pt x="183797" y="9122"/>
                </a:cubicBezTo>
                <a:cubicBezTo>
                  <a:pt x="85372" y="24997"/>
                  <a:pt x="20285" y="39284"/>
                  <a:pt x="2822" y="161522"/>
                </a:cubicBezTo>
                <a:cubicBezTo>
                  <a:pt x="-14641" y="283760"/>
                  <a:pt x="53622" y="544110"/>
                  <a:pt x="79022" y="742547"/>
                </a:cubicBezTo>
                <a:cubicBezTo>
                  <a:pt x="104422" y="940984"/>
                  <a:pt x="132997" y="1042585"/>
                  <a:pt x="155222" y="1352147"/>
                </a:cubicBezTo>
                <a:cubicBezTo>
                  <a:pt x="177447" y="1661709"/>
                  <a:pt x="201260" y="2342747"/>
                  <a:pt x="212372" y="2599922"/>
                </a:cubicBezTo>
                <a:cubicBezTo>
                  <a:pt x="223484" y="2857097"/>
                  <a:pt x="221897" y="2866622"/>
                  <a:pt x="221897" y="2895197"/>
                </a:cubicBezTo>
              </a:path>
            </a:pathLst>
          </a:custGeom>
          <a:noFill/>
          <a:ln>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Kombinationstegning 7"/>
          <p:cNvSpPr/>
          <p:nvPr/>
        </p:nvSpPr>
        <p:spPr>
          <a:xfrm>
            <a:off x="4732982" y="2142568"/>
            <a:ext cx="1459365" cy="3442849"/>
          </a:xfrm>
          <a:custGeom>
            <a:avLst/>
            <a:gdLst>
              <a:gd name="connsiteX0" fmla="*/ 839143 w 1459365"/>
              <a:gd name="connsiteY0" fmla="*/ 10082 h 3442849"/>
              <a:gd name="connsiteX1" fmla="*/ 1172518 w 1459365"/>
              <a:gd name="connsiteY1" fmla="*/ 10082 h 3442849"/>
              <a:gd name="connsiteX2" fmla="*/ 1429693 w 1459365"/>
              <a:gd name="connsiteY2" fmla="*/ 114857 h 3442849"/>
              <a:gd name="connsiteX3" fmla="*/ 1420168 w 1459365"/>
              <a:gd name="connsiteY3" fmla="*/ 457757 h 3442849"/>
              <a:gd name="connsiteX4" fmla="*/ 1363018 w 1459365"/>
              <a:gd name="connsiteY4" fmla="*/ 1457882 h 3442849"/>
              <a:gd name="connsiteX5" fmla="*/ 1458268 w 1459365"/>
              <a:gd name="connsiteY5" fmla="*/ 2810432 h 3442849"/>
              <a:gd name="connsiteX6" fmla="*/ 1286818 w 1459365"/>
              <a:gd name="connsiteY6" fmla="*/ 3372407 h 3442849"/>
              <a:gd name="connsiteX7" fmla="*/ 753418 w 1459365"/>
              <a:gd name="connsiteY7" fmla="*/ 3420032 h 3442849"/>
              <a:gd name="connsiteX8" fmla="*/ 562918 w 1459365"/>
              <a:gd name="connsiteY8" fmla="*/ 3239057 h 3442849"/>
              <a:gd name="connsiteX9" fmla="*/ 601018 w 1459365"/>
              <a:gd name="connsiteY9" fmla="*/ 2372282 h 3442849"/>
              <a:gd name="connsiteX10" fmla="*/ 610543 w 1459365"/>
              <a:gd name="connsiteY10" fmla="*/ 1143557 h 3442849"/>
              <a:gd name="connsiteX11" fmla="*/ 610543 w 1459365"/>
              <a:gd name="connsiteY11" fmla="*/ 114857 h 3442849"/>
              <a:gd name="connsiteX12" fmla="*/ 372418 w 1459365"/>
              <a:gd name="connsiteY12" fmla="*/ 38657 h 3442849"/>
              <a:gd name="connsiteX13" fmla="*/ 96193 w 1459365"/>
              <a:gd name="connsiteY13" fmla="*/ 124382 h 3442849"/>
              <a:gd name="connsiteX14" fmla="*/ 943 w 1459365"/>
              <a:gd name="connsiteY14" fmla="*/ 657782 h 3442849"/>
              <a:gd name="connsiteX15" fmla="*/ 48568 w 1459365"/>
              <a:gd name="connsiteY15" fmla="*/ 1334057 h 3442849"/>
              <a:gd name="connsiteX16" fmla="*/ 67618 w 1459365"/>
              <a:gd name="connsiteY16" fmla="*/ 3362882 h 344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9365" h="3442849">
                <a:moveTo>
                  <a:pt x="839143" y="10082"/>
                </a:moveTo>
                <a:cubicBezTo>
                  <a:pt x="956618" y="1350"/>
                  <a:pt x="1074093" y="-7381"/>
                  <a:pt x="1172518" y="10082"/>
                </a:cubicBezTo>
                <a:cubicBezTo>
                  <a:pt x="1270943" y="27545"/>
                  <a:pt x="1388418" y="40245"/>
                  <a:pt x="1429693" y="114857"/>
                </a:cubicBezTo>
                <a:cubicBezTo>
                  <a:pt x="1470968" y="189469"/>
                  <a:pt x="1431280" y="233920"/>
                  <a:pt x="1420168" y="457757"/>
                </a:cubicBezTo>
                <a:cubicBezTo>
                  <a:pt x="1409056" y="681594"/>
                  <a:pt x="1356668" y="1065770"/>
                  <a:pt x="1363018" y="1457882"/>
                </a:cubicBezTo>
                <a:cubicBezTo>
                  <a:pt x="1369368" y="1849994"/>
                  <a:pt x="1470968" y="2491345"/>
                  <a:pt x="1458268" y="2810432"/>
                </a:cubicBezTo>
                <a:cubicBezTo>
                  <a:pt x="1445568" y="3129520"/>
                  <a:pt x="1404293" y="3270807"/>
                  <a:pt x="1286818" y="3372407"/>
                </a:cubicBezTo>
                <a:cubicBezTo>
                  <a:pt x="1169343" y="3474007"/>
                  <a:pt x="874068" y="3442257"/>
                  <a:pt x="753418" y="3420032"/>
                </a:cubicBezTo>
                <a:cubicBezTo>
                  <a:pt x="632768" y="3397807"/>
                  <a:pt x="588318" y="3413682"/>
                  <a:pt x="562918" y="3239057"/>
                </a:cubicBezTo>
                <a:cubicBezTo>
                  <a:pt x="537518" y="3064432"/>
                  <a:pt x="593081" y="2721532"/>
                  <a:pt x="601018" y="2372282"/>
                </a:cubicBezTo>
                <a:cubicBezTo>
                  <a:pt x="608955" y="2023032"/>
                  <a:pt x="608956" y="1519794"/>
                  <a:pt x="610543" y="1143557"/>
                </a:cubicBezTo>
                <a:cubicBezTo>
                  <a:pt x="612130" y="767320"/>
                  <a:pt x="650230" y="299007"/>
                  <a:pt x="610543" y="114857"/>
                </a:cubicBezTo>
                <a:cubicBezTo>
                  <a:pt x="570856" y="-69293"/>
                  <a:pt x="458143" y="37070"/>
                  <a:pt x="372418" y="38657"/>
                </a:cubicBezTo>
                <a:cubicBezTo>
                  <a:pt x="286693" y="40245"/>
                  <a:pt x="158105" y="21195"/>
                  <a:pt x="96193" y="124382"/>
                </a:cubicBezTo>
                <a:cubicBezTo>
                  <a:pt x="34280" y="227570"/>
                  <a:pt x="8881" y="456169"/>
                  <a:pt x="943" y="657782"/>
                </a:cubicBezTo>
                <a:cubicBezTo>
                  <a:pt x="-6995" y="859395"/>
                  <a:pt x="37456" y="883207"/>
                  <a:pt x="48568" y="1334057"/>
                </a:cubicBezTo>
                <a:cubicBezTo>
                  <a:pt x="59680" y="1784907"/>
                  <a:pt x="61268" y="3037445"/>
                  <a:pt x="67618" y="3362882"/>
                </a:cubicBezTo>
              </a:path>
            </a:pathLst>
          </a:custGeom>
          <a:noFill/>
          <a:ln>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8872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9"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solidFill>
                  <a:srgbClr val="FF0000"/>
                </a:solidFill>
              </a:rPr>
              <a:t>Valg af referent</a:t>
            </a:r>
            <a:endParaRPr lang="da-DK" sz="2100" dirty="0">
              <a:solidFill>
                <a:srgbClr val="FF0000"/>
              </a:solidFill>
            </a:endParaRPr>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t>Information og status om forløbet siden beboermødet i marts</a:t>
            </a:r>
            <a:endParaRPr lang="da-DK" sz="2100" dirty="0"/>
          </a:p>
          <a:p>
            <a:pPr marL="898525" lvl="1" indent="-360363">
              <a:buFont typeface="Wingdings" panose="05000000000000000000" pitchFamily="2" charset="2"/>
              <a:buChar char="Ø"/>
              <a:tabLst>
                <a:tab pos="898525" algn="l"/>
              </a:tabLst>
            </a:pPr>
            <a:r>
              <a:rPr lang="da-DK" sz="2100" dirty="0"/>
              <a:t>Modtaget tilbud fra entreprenørerne  </a:t>
            </a:r>
          </a:p>
          <a:p>
            <a:pPr marL="898525" lvl="1" indent="-360363">
              <a:buFont typeface="Wingdings" panose="05000000000000000000" pitchFamily="2" charset="2"/>
              <a:buChar char="Ø"/>
              <a:tabLst>
                <a:tab pos="898525" algn="l"/>
              </a:tabLst>
            </a:pPr>
            <a:r>
              <a:rPr lang="da-DK" sz="2100" dirty="0"/>
              <a:t>Forhandlinger med entreprenørerne</a:t>
            </a:r>
          </a:p>
          <a:p>
            <a:pPr marL="898525" lvl="1" indent="-360363">
              <a:buFont typeface="Wingdings" panose="05000000000000000000" pitchFamily="2" charset="2"/>
              <a:buChar char="Ø"/>
              <a:tabLst>
                <a:tab pos="898525"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3589685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pic>
        <p:nvPicPr>
          <p:cNvPr id="2050" name="Picture 2" descr="G:\DATA\2014\w14590\C10_Kvalitetsstyring\Foto\Sikkerhed\Uge 24\DSCN46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343886"/>
            <a:ext cx="2214390" cy="1661046"/>
          </a:xfrm>
          <a:prstGeom prst="rect">
            <a:avLst/>
          </a:prstGeom>
          <a:noFill/>
          <a:extLst>
            <a:ext uri="{909E8E84-426E-40DD-AFC4-6F175D3DCCD1}">
              <a14:hiddenFill xmlns:a14="http://schemas.microsoft.com/office/drawing/2010/main">
                <a:solidFill>
                  <a:srgbClr val="FFFFFF"/>
                </a:solidFill>
              </a14:hiddenFill>
            </a:ext>
          </a:extLst>
        </p:spPr>
      </p:pic>
      <p:sp>
        <p:nvSpPr>
          <p:cNvPr id="8" name="Tekstboks 7"/>
          <p:cNvSpPr txBox="1"/>
          <p:nvPr/>
        </p:nvSpPr>
        <p:spPr>
          <a:xfrm>
            <a:off x="539553" y="908720"/>
            <a:ext cx="8280920" cy="738664"/>
          </a:xfrm>
          <a:prstGeom prst="rect">
            <a:avLst/>
          </a:prstGeom>
          <a:noFill/>
        </p:spPr>
        <p:txBody>
          <a:bodyPr wrap="square" rtlCol="0">
            <a:spAutoFit/>
          </a:bodyPr>
          <a:lstStyle/>
          <a:p>
            <a:r>
              <a:rPr lang="da-DK" sz="2100" b="1" dirty="0">
                <a:solidFill>
                  <a:srgbClr val="FF0000"/>
                </a:solidFill>
              </a:rPr>
              <a:t>Information om den igangværende udskiftning af fjernvarmerør, brugsvand og kabler </a:t>
            </a:r>
            <a:endParaRPr lang="da-DK" sz="2100" dirty="0">
              <a:solidFill>
                <a:srgbClr val="FF0000"/>
              </a:solidFill>
            </a:endParaRPr>
          </a:p>
        </p:txBody>
      </p:sp>
      <p:pic>
        <p:nvPicPr>
          <p:cNvPr id="3074" name="Picture 2" descr="G:\DATA\2014\w14590\C10_Kvalitetsstyring\Foto\Sikkerhed\Uge 24\DSCN46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6832" y="4343886"/>
            <a:ext cx="2199264" cy="1649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DATA\2014\w14590\C10_Kvalitetsstyring\Foto\Sikkerhed\Uge 24\DSCN46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4199" y="4343886"/>
            <a:ext cx="2236194" cy="1677402"/>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683568" y="3974554"/>
            <a:ext cx="1918474" cy="369332"/>
          </a:xfrm>
          <a:prstGeom prst="rect">
            <a:avLst/>
          </a:prstGeom>
          <a:noFill/>
        </p:spPr>
        <p:txBody>
          <a:bodyPr wrap="none" rtlCol="0">
            <a:spAutoFit/>
          </a:bodyPr>
          <a:lstStyle/>
          <a:p>
            <a:r>
              <a:rPr lang="da-DK" dirty="0"/>
              <a:t>Billeder fra AB-Syd</a:t>
            </a:r>
          </a:p>
        </p:txBody>
      </p:sp>
      <p:sp>
        <p:nvSpPr>
          <p:cNvPr id="11" name="Tekstboks 10"/>
          <p:cNvSpPr txBox="1"/>
          <p:nvPr/>
        </p:nvSpPr>
        <p:spPr>
          <a:xfrm>
            <a:off x="683568" y="1700808"/>
            <a:ext cx="2013436" cy="369332"/>
          </a:xfrm>
          <a:prstGeom prst="rect">
            <a:avLst/>
          </a:prstGeom>
          <a:noFill/>
        </p:spPr>
        <p:txBody>
          <a:bodyPr wrap="none" rtlCol="0">
            <a:spAutoFit/>
          </a:bodyPr>
          <a:lstStyle/>
          <a:p>
            <a:r>
              <a:rPr lang="da-DK" dirty="0"/>
              <a:t>Billeder fra VA4 Syd</a:t>
            </a:r>
          </a:p>
        </p:txBody>
      </p:sp>
      <p:pic>
        <p:nvPicPr>
          <p:cNvPr id="2051" name="Picture 3" descr="\\wis01\data1\DATA\2014\w14790\C10_Kvalitetsstyring\Foto\Hoffmann 2019 06 25\2019 06 25_Spættens kvt\IMG_62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4199" y="2059535"/>
            <a:ext cx="1244700" cy="1659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s01\data1\DATA\2014\w14790\C10_Kvalitetsstyring\Foto\Hoffmann 2019 06 25\2019 06 25_Spættens kvt\IMG_621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6832" y="2059535"/>
            <a:ext cx="1244700" cy="1659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is01\data1\DATA\2014\w14790\C10_Kvalitetsstyring\Foto\Hoffmann 2019 06 25\2019 06 25_Duens kvt\IMG_624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2059535"/>
            <a:ext cx="1244700" cy="165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65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10716" y="6381328"/>
            <a:ext cx="6514156"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3" y="925270"/>
            <a:ext cx="8280920" cy="738664"/>
          </a:xfrm>
          <a:prstGeom prst="rect">
            <a:avLst/>
          </a:prstGeom>
          <a:noFill/>
        </p:spPr>
        <p:txBody>
          <a:bodyPr wrap="square" rtlCol="0">
            <a:spAutoFit/>
          </a:bodyPr>
          <a:lstStyle/>
          <a:p>
            <a:r>
              <a:rPr lang="da-DK" sz="2100" b="1" dirty="0">
                <a:solidFill>
                  <a:srgbClr val="FF0000"/>
                </a:solidFill>
              </a:rPr>
              <a:t>7. Information om den igangværende udskiftning af fjernvarmerør, brugsvand og kabler </a:t>
            </a:r>
            <a:endParaRPr lang="da-DK" sz="2100" dirty="0">
              <a:solidFill>
                <a:srgbClr val="FF0000"/>
              </a:solidFill>
            </a:endParaRPr>
          </a:p>
        </p:txBody>
      </p:sp>
      <p:sp>
        <p:nvSpPr>
          <p:cNvPr id="8" name="Pladsholder til indhold 2">
            <a:extLst>
              <a:ext uri="{FF2B5EF4-FFF2-40B4-BE49-F238E27FC236}">
                <a16:creationId xmlns:a16="http://schemas.microsoft.com/office/drawing/2014/main" id="{88D137CB-9DFA-4A72-9F73-61C8F5623EFC}"/>
              </a:ext>
            </a:extLst>
          </p:cNvPr>
          <p:cNvSpPr>
            <a:spLocks noGrp="1"/>
          </p:cNvSpPr>
          <p:nvPr/>
        </p:nvSpPr>
        <p:spPr>
          <a:xfrm>
            <a:off x="440094" y="134076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da-DK" sz="2100" dirty="0"/>
          </a:p>
          <a:p>
            <a:pPr marL="0" indent="0" algn="ctr">
              <a:buNone/>
            </a:pPr>
            <a:r>
              <a:rPr lang="da-DK" sz="11500" dirty="0"/>
              <a:t>Spørgerunde</a:t>
            </a:r>
            <a:r>
              <a:rPr lang="da-DK" sz="2100" dirty="0"/>
              <a:t> </a:t>
            </a:r>
          </a:p>
          <a:p>
            <a:pPr marL="0" indent="0" algn="ctr">
              <a:buNone/>
            </a:pPr>
            <a:endParaRPr lang="da-DK" sz="2100" dirty="0"/>
          </a:p>
          <a:p>
            <a:pPr marL="0" indent="0" algn="ctr">
              <a:buNone/>
            </a:pPr>
            <a:endParaRPr lang="da-DK" sz="2100" dirty="0"/>
          </a:p>
          <a:p>
            <a:endParaRPr lang="da-DK" sz="2100" dirty="0"/>
          </a:p>
        </p:txBody>
      </p:sp>
    </p:spTree>
    <p:extLst>
      <p:ext uri="{BB962C8B-B14F-4D97-AF65-F5344CB8AC3E}">
        <p14:creationId xmlns:p14="http://schemas.microsoft.com/office/powerpoint/2010/main" val="2603072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t>Information og status om forløbet siden beboermødet i marts</a:t>
            </a:r>
            <a:endParaRPr lang="da-DK" sz="2100" dirty="0"/>
          </a:p>
          <a:p>
            <a:pPr marL="898525" lvl="1" indent="-360363">
              <a:buFont typeface="Wingdings" panose="05000000000000000000" pitchFamily="2" charset="2"/>
              <a:buChar char="Ø"/>
              <a:tabLst>
                <a:tab pos="898525" algn="l"/>
              </a:tabLst>
            </a:pPr>
            <a:r>
              <a:rPr lang="da-DK" sz="2100" dirty="0"/>
              <a:t>Modtaget tilbud fra entreprenørerne  </a:t>
            </a:r>
          </a:p>
          <a:p>
            <a:pPr marL="898525" lvl="1" indent="-360363">
              <a:buFont typeface="Wingdings" panose="05000000000000000000" pitchFamily="2" charset="2"/>
              <a:buChar char="Ø"/>
              <a:tabLst>
                <a:tab pos="898525" algn="l"/>
              </a:tabLst>
            </a:pPr>
            <a:r>
              <a:rPr lang="da-DK" sz="2100" dirty="0"/>
              <a:t>Forhandlinger med entreprenørerne</a:t>
            </a:r>
          </a:p>
          <a:p>
            <a:pPr marL="898525" lvl="1" indent="-360363">
              <a:buFont typeface="Wingdings" panose="05000000000000000000" pitchFamily="2" charset="2"/>
              <a:buChar char="Ø"/>
              <a:tabLst>
                <a:tab pos="898525"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solidFill>
                  <a:srgbClr val="FF0000"/>
                </a:solidFill>
              </a:rPr>
              <a:t>Information om tidsplan</a:t>
            </a:r>
            <a:endParaRPr lang="da-DK" sz="2100" dirty="0">
              <a:solidFill>
                <a:srgbClr val="FF0000"/>
              </a:solidFill>
            </a:endParaRPr>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10716" y="6381328"/>
            <a:ext cx="6514156"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1418369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08720"/>
            <a:ext cx="2901692" cy="415498"/>
          </a:xfrm>
          <a:prstGeom prst="rect">
            <a:avLst/>
          </a:prstGeom>
          <a:noFill/>
        </p:spPr>
        <p:txBody>
          <a:bodyPr wrap="none" rtlCol="0">
            <a:spAutoFit/>
          </a:bodyPr>
          <a:lstStyle/>
          <a:p>
            <a:r>
              <a:rPr lang="da-DK" sz="2100" b="1" dirty="0">
                <a:solidFill>
                  <a:srgbClr val="FF0000"/>
                </a:solidFill>
              </a:rPr>
              <a:t>Information om tidsplan</a:t>
            </a:r>
            <a:endParaRPr lang="da-DK" sz="2100" dirty="0">
              <a:solidFill>
                <a:srgbClr val="FF0000"/>
              </a:solidFill>
            </a:endParaRPr>
          </a:p>
        </p:txBody>
      </p:sp>
      <p:graphicFrame>
        <p:nvGraphicFramePr>
          <p:cNvPr id="2" name="Diagram 1"/>
          <p:cNvGraphicFramePr/>
          <p:nvPr>
            <p:extLst>
              <p:ext uri="{D42A27DB-BD31-4B8C-83A1-F6EECF244321}">
                <p14:modId xmlns:p14="http://schemas.microsoft.com/office/powerpoint/2010/main" val="3541195861"/>
              </p:ext>
            </p:extLst>
          </p:nvPr>
        </p:nvGraphicFramePr>
        <p:xfrm>
          <a:off x="35496" y="2492896"/>
          <a:ext cx="9104298" cy="1995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696967477"/>
              </p:ext>
            </p:extLst>
          </p:nvPr>
        </p:nvGraphicFramePr>
        <p:xfrm>
          <a:off x="35496" y="1772816"/>
          <a:ext cx="9108503" cy="11737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799505749"/>
              </p:ext>
            </p:extLst>
          </p:nvPr>
        </p:nvGraphicFramePr>
        <p:xfrm>
          <a:off x="35496" y="4313529"/>
          <a:ext cx="9071991" cy="11182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extLst>
              <p:ext uri="{D42A27DB-BD31-4B8C-83A1-F6EECF244321}">
                <p14:modId xmlns:p14="http://schemas.microsoft.com/office/powerpoint/2010/main" val="2005497766"/>
              </p:ext>
            </p:extLst>
          </p:nvPr>
        </p:nvGraphicFramePr>
        <p:xfrm>
          <a:off x="35496" y="4961601"/>
          <a:ext cx="9071992" cy="199579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5" name="Tekstboks 4"/>
          <p:cNvSpPr txBox="1"/>
          <p:nvPr/>
        </p:nvSpPr>
        <p:spPr>
          <a:xfrm>
            <a:off x="539552" y="1403484"/>
            <a:ext cx="3060518" cy="369332"/>
          </a:xfrm>
          <a:prstGeom prst="rect">
            <a:avLst/>
          </a:prstGeom>
          <a:noFill/>
        </p:spPr>
        <p:txBody>
          <a:bodyPr wrap="none" rtlCol="0">
            <a:spAutoFit/>
          </a:bodyPr>
          <a:lstStyle/>
          <a:p>
            <a:r>
              <a:rPr lang="da-DK" dirty="0"/>
              <a:t>Fra indledende tilbud og til nu </a:t>
            </a:r>
          </a:p>
        </p:txBody>
      </p:sp>
      <p:sp>
        <p:nvSpPr>
          <p:cNvPr id="12" name="Tekstboks 11"/>
          <p:cNvSpPr txBox="1"/>
          <p:nvPr/>
        </p:nvSpPr>
        <p:spPr>
          <a:xfrm>
            <a:off x="539552" y="3922762"/>
            <a:ext cx="2930482" cy="369332"/>
          </a:xfrm>
          <a:prstGeom prst="rect">
            <a:avLst/>
          </a:prstGeom>
          <a:noFill/>
        </p:spPr>
        <p:txBody>
          <a:bodyPr wrap="none" rtlCol="0">
            <a:spAutoFit/>
          </a:bodyPr>
          <a:lstStyle/>
          <a:p>
            <a:r>
              <a:rPr lang="da-DK" dirty="0"/>
              <a:t>Proces frem til udførselsstart </a:t>
            </a:r>
          </a:p>
        </p:txBody>
      </p:sp>
    </p:spTree>
    <p:extLst>
      <p:ext uri="{BB962C8B-B14F-4D97-AF65-F5344CB8AC3E}">
        <p14:creationId xmlns:p14="http://schemas.microsoft.com/office/powerpoint/2010/main" val="24869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t>Information og status om forløbet siden beboermødet i marts</a:t>
            </a:r>
            <a:endParaRPr lang="da-DK" sz="2100" dirty="0"/>
          </a:p>
          <a:p>
            <a:pPr marL="804863" lvl="1" indent="-268288">
              <a:buFont typeface="Wingdings" panose="05000000000000000000" pitchFamily="2" charset="2"/>
              <a:buChar char="Ø"/>
              <a:tabLst>
                <a:tab pos="804863" algn="l"/>
              </a:tabLst>
            </a:pPr>
            <a:r>
              <a:rPr lang="da-DK" sz="2100" dirty="0"/>
              <a:t>Modtaget tilbud fra entreprenørerne  </a:t>
            </a:r>
          </a:p>
          <a:p>
            <a:pPr marL="804863" lvl="1" indent="-268288">
              <a:buFont typeface="Wingdings" panose="05000000000000000000" pitchFamily="2" charset="2"/>
              <a:buChar char="Ø"/>
              <a:tabLst>
                <a:tab pos="804863" algn="l"/>
              </a:tabLst>
            </a:pPr>
            <a:r>
              <a:rPr lang="da-DK" sz="2100" dirty="0"/>
              <a:t>Forhandlinger med entreprenørerne</a:t>
            </a:r>
          </a:p>
          <a:p>
            <a:pPr marL="804863" lvl="1" indent="-268288">
              <a:buFont typeface="Wingdings" panose="05000000000000000000" pitchFamily="2" charset="2"/>
              <a:buChar char="Ø"/>
              <a:tabLst>
                <a:tab pos="804863"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solidFill>
                  <a:srgbClr val="FF0000"/>
                </a:solidFill>
              </a:rPr>
              <a:t>Spørgerunde</a:t>
            </a:r>
            <a:endParaRPr lang="da-DK" sz="2100" dirty="0">
              <a:solidFill>
                <a:srgbClr val="FF0000"/>
              </a:solidFill>
            </a:endParaRPr>
          </a:p>
          <a:p>
            <a:pPr marL="514350" lvl="0" indent="-514350">
              <a:buFont typeface="+mj-lt"/>
              <a:buAutoNum type="arabicPeriod"/>
            </a:pPr>
            <a:r>
              <a:rPr lang="da-DK" sz="2100" b="1" dirty="0"/>
              <a:t>Opsummering</a:t>
            </a:r>
            <a:endParaRPr lang="da-DK" sz="2100" dirty="0"/>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3328153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t>Information og status om forløbet siden beboermødet i marts</a:t>
            </a:r>
            <a:endParaRPr lang="da-DK" sz="2100" dirty="0"/>
          </a:p>
          <a:p>
            <a:pPr marL="804863" lvl="1" indent="-268288">
              <a:buFont typeface="Wingdings" panose="05000000000000000000" pitchFamily="2" charset="2"/>
              <a:buChar char="Ø"/>
              <a:tabLst>
                <a:tab pos="895350" algn="l"/>
              </a:tabLst>
            </a:pPr>
            <a:r>
              <a:rPr lang="da-DK" sz="2100" dirty="0"/>
              <a:t>Modtaget tilbud fra entreprenørerne  </a:t>
            </a:r>
          </a:p>
          <a:p>
            <a:pPr marL="804863" lvl="1" indent="-268288">
              <a:buFont typeface="Wingdings" panose="05000000000000000000" pitchFamily="2" charset="2"/>
              <a:buChar char="Ø"/>
              <a:tabLst>
                <a:tab pos="895350" algn="l"/>
              </a:tabLst>
            </a:pPr>
            <a:r>
              <a:rPr lang="da-DK" sz="2100" dirty="0"/>
              <a:t>Forhandlinger med entreprenørerne</a:t>
            </a:r>
          </a:p>
          <a:p>
            <a:pPr marL="804863" lvl="1" indent="-268288">
              <a:buFont typeface="Wingdings" panose="05000000000000000000" pitchFamily="2" charset="2"/>
              <a:buChar char="Ø"/>
              <a:tabLst>
                <a:tab pos="895350"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solidFill>
                  <a:srgbClr val="FF0000"/>
                </a:solidFill>
              </a:rPr>
              <a:t>Opsummering</a:t>
            </a:r>
            <a:endParaRPr lang="da-DK" sz="2100" dirty="0">
              <a:solidFill>
                <a:srgbClr val="FF0000"/>
              </a:solidFill>
            </a:endParaRPr>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10716" y="6381328"/>
            <a:ext cx="6514156"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382486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solidFill>
                  <a:srgbClr val="FF0000"/>
                </a:solidFill>
              </a:rPr>
              <a:t>Præsentation af oplægsholdere og øvrige deltagere, der ikke bor i afdelingen</a:t>
            </a:r>
            <a:endParaRPr lang="da-DK" sz="2100" dirty="0">
              <a:solidFill>
                <a:srgbClr val="FF0000"/>
              </a:solidFill>
            </a:endParaRPr>
          </a:p>
          <a:p>
            <a:pPr marL="514350" lvl="0" indent="-514350">
              <a:buFont typeface="+mj-lt"/>
              <a:buAutoNum type="arabicPeriod"/>
            </a:pPr>
            <a:r>
              <a:rPr lang="da-DK" sz="2100" b="1" dirty="0"/>
              <a:t>Information og status om forløbet siden beboermødet i marts</a:t>
            </a:r>
            <a:endParaRPr lang="da-DK" sz="2100" dirty="0"/>
          </a:p>
          <a:p>
            <a:pPr marL="898525" lvl="1" indent="-360363">
              <a:buFont typeface="Wingdings" panose="05000000000000000000" pitchFamily="2" charset="2"/>
              <a:buChar char="Ø"/>
              <a:tabLst>
                <a:tab pos="898525" algn="l"/>
              </a:tabLst>
            </a:pPr>
            <a:r>
              <a:rPr lang="da-DK" sz="2100" dirty="0"/>
              <a:t>Modtaget tilbud fra entreprenørerne  </a:t>
            </a:r>
          </a:p>
          <a:p>
            <a:pPr marL="898525" lvl="1" indent="-360363">
              <a:buFont typeface="Wingdings" panose="05000000000000000000" pitchFamily="2" charset="2"/>
              <a:buChar char="Ø"/>
              <a:tabLst>
                <a:tab pos="898525" algn="l"/>
              </a:tabLst>
            </a:pPr>
            <a:r>
              <a:rPr lang="da-DK" sz="2100" dirty="0"/>
              <a:t>Forhandlinger med entreprenørerne</a:t>
            </a:r>
          </a:p>
          <a:p>
            <a:pPr marL="898525" lvl="1" indent="-360363">
              <a:buFont typeface="Wingdings" panose="05000000000000000000" pitchFamily="2" charset="2"/>
              <a:buChar char="Ø"/>
              <a:tabLst>
                <a:tab pos="898525"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310106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solidFill>
                  <a:srgbClr val="FF0000"/>
                </a:solidFill>
              </a:rPr>
              <a:t>Information og status om forløbet siden beboermødet i marts</a:t>
            </a:r>
            <a:endParaRPr lang="da-DK" sz="2100" dirty="0">
              <a:solidFill>
                <a:srgbClr val="FF0000"/>
              </a:solidFill>
            </a:endParaRPr>
          </a:p>
          <a:p>
            <a:pPr marL="898525" lvl="1" indent="-361950">
              <a:buFont typeface="Wingdings" panose="05000000000000000000" pitchFamily="2" charset="2"/>
              <a:buChar char="Ø"/>
              <a:tabLst>
                <a:tab pos="898525" algn="l"/>
              </a:tabLst>
            </a:pPr>
            <a:r>
              <a:rPr lang="da-DK" sz="2100" dirty="0">
                <a:solidFill>
                  <a:srgbClr val="FF0000"/>
                </a:solidFill>
              </a:rPr>
              <a:t>Modtaget tilbud fra entreprenørerne  </a:t>
            </a:r>
          </a:p>
          <a:p>
            <a:pPr marL="898525" lvl="1" indent="-361950">
              <a:buFont typeface="Wingdings" panose="05000000000000000000" pitchFamily="2" charset="2"/>
              <a:buChar char="Ø"/>
              <a:tabLst>
                <a:tab pos="898525" algn="l"/>
              </a:tabLst>
            </a:pPr>
            <a:r>
              <a:rPr lang="da-DK" sz="2100" dirty="0"/>
              <a:t>Forhandlinger med entreprenørerne</a:t>
            </a:r>
          </a:p>
          <a:p>
            <a:pPr marL="898525" lvl="1" indent="-361950">
              <a:buFont typeface="Wingdings" panose="05000000000000000000" pitchFamily="2" charset="2"/>
              <a:buChar char="Ø"/>
              <a:tabLst>
                <a:tab pos="898525"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266585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2" name="Tekstboks 1"/>
          <p:cNvSpPr txBox="1"/>
          <p:nvPr/>
        </p:nvSpPr>
        <p:spPr>
          <a:xfrm>
            <a:off x="539552" y="908720"/>
            <a:ext cx="4799775" cy="415498"/>
          </a:xfrm>
          <a:prstGeom prst="rect">
            <a:avLst/>
          </a:prstGeom>
          <a:noFill/>
        </p:spPr>
        <p:txBody>
          <a:bodyPr wrap="none" rtlCol="0">
            <a:spAutoFit/>
          </a:bodyPr>
          <a:lstStyle/>
          <a:p>
            <a:pPr lvl="1"/>
            <a:r>
              <a:rPr lang="da-DK" sz="2100" dirty="0">
                <a:solidFill>
                  <a:srgbClr val="FF0000"/>
                </a:solidFill>
              </a:rPr>
              <a:t>Modtaget tilbud fra entreprenørerne  </a:t>
            </a:r>
          </a:p>
        </p:txBody>
      </p:sp>
      <p:sp>
        <p:nvSpPr>
          <p:cNvPr id="3" name="Tekstboks 2"/>
          <p:cNvSpPr txBox="1"/>
          <p:nvPr/>
        </p:nvSpPr>
        <p:spPr>
          <a:xfrm>
            <a:off x="1187625" y="1772816"/>
            <a:ext cx="7344816" cy="3416320"/>
          </a:xfrm>
          <a:prstGeom prst="rect">
            <a:avLst/>
          </a:prstGeom>
          <a:noFill/>
        </p:spPr>
        <p:txBody>
          <a:bodyPr wrap="square" rtlCol="0">
            <a:spAutoFit/>
          </a:bodyPr>
          <a:lstStyle/>
          <a:p>
            <a:pPr marL="285750" indent="-285750">
              <a:buFont typeface="Arial" panose="020B0604020202020204" pitchFamily="34" charset="0"/>
              <a:buChar char="•"/>
            </a:pPr>
            <a:r>
              <a:rPr lang="da-DK" dirty="0"/>
              <a:t>Der er modtaget priser fra Enemærke &amp; Petersen, </a:t>
            </a:r>
            <a:r>
              <a:rPr lang="da-DK" dirty="0" err="1"/>
              <a:t>Casa</a:t>
            </a:r>
            <a:r>
              <a:rPr lang="da-DK" dirty="0"/>
              <a:t> og NCC.</a:t>
            </a:r>
          </a:p>
          <a:p>
            <a:endParaRPr lang="da-DK" dirty="0"/>
          </a:p>
          <a:p>
            <a:pPr marL="285750" indent="-285750">
              <a:buFont typeface="Arial" panose="020B0604020202020204" pitchFamily="34" charset="0"/>
              <a:buChar char="•"/>
            </a:pPr>
            <a:r>
              <a:rPr lang="da-DK" dirty="0"/>
              <a:t>De modtagne tilbud er alle konditionsmæssige, og der er indledt forhandling med entreprenørerne.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På baggrund af de indledende priser og 1. forhandlingsrunde kunne hverken den traditionelle eller elementrenoveringen gennemføres.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Efterfølgende proces skulle afklare besparelsesmulighederne.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Beslutning om gennemførelse af yderligere en forhandlingsrunde, hvor besparelsestiltag kunne prissættes og kvalificeres .</a:t>
            </a:r>
          </a:p>
        </p:txBody>
      </p:sp>
    </p:spTree>
    <p:extLst>
      <p:ext uri="{BB962C8B-B14F-4D97-AF65-F5344CB8AC3E}">
        <p14:creationId xmlns:p14="http://schemas.microsoft.com/office/powerpoint/2010/main" val="407461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7" name="Pladsholder til indhold 2"/>
          <p:cNvSpPr>
            <a:spLocks noGrp="1"/>
          </p:cNvSpPr>
          <p:nvPr>
            <p:ph idx="1"/>
          </p:nvPr>
        </p:nvSpPr>
        <p:spPr>
          <a:xfrm>
            <a:off x="457200" y="1628800"/>
            <a:ext cx="8229600" cy="4525963"/>
          </a:xfrm>
        </p:spPr>
        <p:txBody>
          <a:bodyPr>
            <a:normAutofit fontScale="85000" lnSpcReduction="20000"/>
          </a:bodyPr>
          <a:lstStyle/>
          <a:p>
            <a:pPr marL="0" indent="0">
              <a:buNone/>
            </a:pPr>
            <a:r>
              <a:rPr lang="da-DK" sz="3800" b="1" dirty="0"/>
              <a:t>Dagsorden</a:t>
            </a:r>
            <a:endParaRPr lang="da-DK" sz="3800" dirty="0"/>
          </a:p>
          <a:p>
            <a:pPr marL="514350" lvl="0" indent="-514350">
              <a:buFont typeface="+mj-lt"/>
              <a:buAutoNum type="arabicPeriod"/>
            </a:pPr>
            <a:r>
              <a:rPr lang="da-DK" sz="2100" b="1" dirty="0"/>
              <a:t>Velkommen</a:t>
            </a:r>
            <a:endParaRPr lang="da-DK" sz="2100" dirty="0"/>
          </a:p>
          <a:p>
            <a:pPr marL="514350" lvl="0" indent="-514350">
              <a:buFont typeface="+mj-lt"/>
              <a:buAutoNum type="arabicPeriod"/>
            </a:pPr>
            <a:r>
              <a:rPr lang="da-DK" sz="2100" b="1" dirty="0"/>
              <a:t>Valg af dirigent</a:t>
            </a:r>
            <a:endParaRPr lang="da-DK" sz="2100" dirty="0"/>
          </a:p>
          <a:p>
            <a:pPr marL="514350" lvl="0" indent="-514350">
              <a:buFont typeface="+mj-lt"/>
              <a:buAutoNum type="arabicPeriod"/>
            </a:pPr>
            <a:r>
              <a:rPr lang="da-DK" sz="2100" b="1" dirty="0"/>
              <a:t>Valg af referent</a:t>
            </a:r>
            <a:endParaRPr lang="da-DK" sz="2100" dirty="0"/>
          </a:p>
          <a:p>
            <a:pPr marL="514350" lvl="0" indent="-514350">
              <a:buFont typeface="+mj-lt"/>
              <a:buAutoNum type="arabicPeriod"/>
            </a:pPr>
            <a:r>
              <a:rPr lang="da-DK" sz="2100" b="1" dirty="0"/>
              <a:t>Præsentation af oplægsholdere og øvrige deltagere, der ikke bor i afdelingen</a:t>
            </a:r>
            <a:endParaRPr lang="da-DK" sz="2100" dirty="0"/>
          </a:p>
          <a:p>
            <a:pPr marL="514350" lvl="0" indent="-514350">
              <a:buFont typeface="+mj-lt"/>
              <a:buAutoNum type="arabicPeriod"/>
            </a:pPr>
            <a:r>
              <a:rPr lang="da-DK" sz="2100" b="1" dirty="0">
                <a:solidFill>
                  <a:srgbClr val="FF0000"/>
                </a:solidFill>
              </a:rPr>
              <a:t>Information og status om forløbet siden beboermødet i marts</a:t>
            </a:r>
            <a:endParaRPr lang="da-DK" sz="2100" dirty="0">
              <a:solidFill>
                <a:srgbClr val="FF0000"/>
              </a:solidFill>
            </a:endParaRPr>
          </a:p>
          <a:p>
            <a:pPr marL="898525" lvl="1" indent="-360363">
              <a:buFont typeface="Wingdings" panose="05000000000000000000" pitchFamily="2" charset="2"/>
              <a:buChar char="Ø"/>
              <a:tabLst>
                <a:tab pos="898525" algn="l"/>
              </a:tabLst>
            </a:pPr>
            <a:r>
              <a:rPr lang="da-DK" sz="2100" dirty="0"/>
              <a:t>Modtaget tilbud fra entreprenørerne  </a:t>
            </a:r>
          </a:p>
          <a:p>
            <a:pPr marL="898525" lvl="1" indent="-360363">
              <a:buFont typeface="Wingdings" panose="05000000000000000000" pitchFamily="2" charset="2"/>
              <a:buChar char="Ø"/>
              <a:tabLst>
                <a:tab pos="898525" algn="l"/>
              </a:tabLst>
            </a:pPr>
            <a:r>
              <a:rPr lang="da-DK" sz="2100" dirty="0">
                <a:solidFill>
                  <a:srgbClr val="FF0000"/>
                </a:solidFill>
              </a:rPr>
              <a:t>Forhandlinger med entreprenørerne</a:t>
            </a:r>
          </a:p>
          <a:p>
            <a:pPr marL="898525" lvl="1" indent="-360363">
              <a:buFont typeface="Wingdings" panose="05000000000000000000" pitchFamily="2" charset="2"/>
              <a:buChar char="Ø"/>
              <a:tabLst>
                <a:tab pos="898525" algn="l"/>
              </a:tabLst>
            </a:pPr>
            <a:r>
              <a:rPr lang="da-DK" sz="2100" dirty="0"/>
              <a:t>Drøftelser med Landsbyggefonden </a:t>
            </a:r>
          </a:p>
          <a:p>
            <a:pPr marL="514350" indent="-514350">
              <a:buFont typeface="+mj-lt"/>
              <a:buAutoNum type="arabicPeriod"/>
            </a:pPr>
            <a:r>
              <a:rPr lang="da-DK" sz="2100" b="1" dirty="0"/>
              <a:t>Information om huslejeniveau på grundlag af tilbud og forhandlinger </a:t>
            </a:r>
            <a:endParaRPr lang="da-DK" sz="2100" dirty="0"/>
          </a:p>
          <a:p>
            <a:pPr marL="514350" indent="-514350">
              <a:buFont typeface="+mj-lt"/>
              <a:buAutoNum type="arabicPeriod"/>
            </a:pPr>
            <a:r>
              <a:rPr lang="da-DK" sz="2100" b="1" dirty="0"/>
              <a:t>Information om den igangværende udskiftning af fjernvarmerør, brugsvand og kabler </a:t>
            </a:r>
            <a:endParaRPr lang="da-DK" sz="2100" dirty="0"/>
          </a:p>
          <a:p>
            <a:pPr marL="514350" indent="-514350">
              <a:buFont typeface="+mj-lt"/>
              <a:buAutoNum type="arabicPeriod"/>
            </a:pPr>
            <a:r>
              <a:rPr lang="da-DK" sz="2100" b="1" dirty="0"/>
              <a:t>Information om tidsplan</a:t>
            </a:r>
            <a:endParaRPr lang="da-DK" sz="2100" dirty="0"/>
          </a:p>
          <a:p>
            <a:pPr marL="514350" lvl="0" indent="-514350">
              <a:buFont typeface="+mj-lt"/>
              <a:buAutoNum type="arabicPeriod"/>
            </a:pPr>
            <a:r>
              <a:rPr lang="da-DK" sz="2100" b="1" dirty="0"/>
              <a:t>Spørgerunde</a:t>
            </a:r>
            <a:endParaRPr lang="da-DK" sz="2100" dirty="0"/>
          </a:p>
          <a:p>
            <a:pPr marL="514350" lvl="0" indent="-514350">
              <a:buFont typeface="+mj-lt"/>
              <a:buAutoNum type="arabicPeriod"/>
            </a:pPr>
            <a:r>
              <a:rPr lang="da-DK" sz="2100" b="1" dirty="0"/>
              <a:t>Opsummering</a:t>
            </a:r>
            <a:endParaRPr lang="da-DK" sz="2100" dirty="0"/>
          </a:p>
        </p:txBody>
      </p:sp>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Tree>
    <p:extLst>
      <p:ext uri="{BB962C8B-B14F-4D97-AF65-F5344CB8AC3E}">
        <p14:creationId xmlns:p14="http://schemas.microsoft.com/office/powerpoint/2010/main" val="247095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343578" y="6381328"/>
            <a:ext cx="6448432"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08720"/>
            <a:ext cx="4799775" cy="415498"/>
          </a:xfrm>
          <a:prstGeom prst="rect">
            <a:avLst/>
          </a:prstGeom>
          <a:noFill/>
        </p:spPr>
        <p:txBody>
          <a:bodyPr wrap="none" rtlCol="0">
            <a:spAutoFit/>
          </a:bodyPr>
          <a:lstStyle/>
          <a:p>
            <a:pPr lvl="1"/>
            <a:r>
              <a:rPr lang="da-DK" sz="2100" dirty="0">
                <a:solidFill>
                  <a:srgbClr val="FF0000"/>
                </a:solidFill>
              </a:rPr>
              <a:t>Forhandlinger med entreprenørerne</a:t>
            </a:r>
          </a:p>
        </p:txBody>
      </p:sp>
      <p:sp>
        <p:nvSpPr>
          <p:cNvPr id="2" name="Tekstboks 1"/>
          <p:cNvSpPr txBox="1"/>
          <p:nvPr/>
        </p:nvSpPr>
        <p:spPr>
          <a:xfrm>
            <a:off x="1085816" y="1516142"/>
            <a:ext cx="7456304" cy="4801314"/>
          </a:xfrm>
          <a:prstGeom prst="rect">
            <a:avLst/>
          </a:prstGeom>
          <a:noFill/>
        </p:spPr>
        <p:txBody>
          <a:bodyPr wrap="square" rtlCol="0">
            <a:spAutoFit/>
          </a:bodyPr>
          <a:lstStyle/>
          <a:p>
            <a:r>
              <a:rPr lang="da-DK" b="1" dirty="0"/>
              <a:t>Besparelse og optimeringsforslag</a:t>
            </a:r>
          </a:p>
          <a:p>
            <a:pPr marL="285750" indent="-285750">
              <a:buFont typeface="Arial" panose="020B0604020202020204" pitchFamily="34" charset="0"/>
              <a:buChar char="•"/>
            </a:pPr>
            <a:r>
              <a:rPr lang="da-DK" dirty="0"/>
              <a:t>Sokkelisolering omkring eksisterende facader (beton) udgår, og der suppleres med forberedelse til radiator i gavlværelser.</a:t>
            </a:r>
          </a:p>
          <a:p>
            <a:pPr marL="285750" indent="-285750">
              <a:buFont typeface="Arial" panose="020B0604020202020204" pitchFamily="34" charset="0"/>
              <a:buChar char="•"/>
            </a:pPr>
            <a:r>
              <a:rPr lang="da-DK" dirty="0"/>
              <a:t>Ændring af varmeinstallationer i parterreboliger (VA4 Syd) fra gulvvarme i hele boligen til radiator i værelser og stue. Gulvvarme bibeholdes i badeværelser.</a:t>
            </a:r>
          </a:p>
          <a:p>
            <a:pPr marL="285750" indent="-285750">
              <a:buFont typeface="Arial" panose="020B0604020202020204" pitchFamily="34" charset="0"/>
              <a:buChar char="•"/>
            </a:pPr>
            <a:r>
              <a:rPr lang="da-DK" dirty="0"/>
              <a:t>Mulighed for optimering af installationer.</a:t>
            </a:r>
          </a:p>
          <a:p>
            <a:pPr marL="285750" indent="-285750">
              <a:buFont typeface="Arial" panose="020B0604020202020204" pitchFamily="34" charset="0"/>
              <a:buChar char="•"/>
            </a:pPr>
            <a:r>
              <a:rPr lang="da-DK" dirty="0"/>
              <a:t>Ændring af badeværelser til færdige badekabiner, der hejses på plads i boligen.</a:t>
            </a:r>
          </a:p>
          <a:p>
            <a:pPr marL="285750" indent="-285750">
              <a:buFont typeface="Arial" panose="020B0604020202020204" pitchFamily="34" charset="0"/>
              <a:buChar char="•"/>
            </a:pPr>
            <a:r>
              <a:rPr lang="da-DK" dirty="0"/>
              <a:t>Ændre omfanget af fliser i badeværelser til kun at være i bruseniche og på gulvet, øvrige vægge malerbehandles. </a:t>
            </a:r>
          </a:p>
          <a:p>
            <a:pPr marL="285750" indent="-285750">
              <a:buFont typeface="Arial" panose="020B0604020202020204" pitchFamily="34" charset="0"/>
              <a:buChar char="•"/>
            </a:pPr>
            <a:r>
              <a:rPr lang="da-DK" dirty="0"/>
              <a:t>Ændring af tage i udbud 1 til nye tagelementer.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Besparelse ved kun to indretningsmuligheder</a:t>
            </a:r>
          </a:p>
          <a:p>
            <a:pPr marL="285750" indent="-285750">
              <a:buFont typeface="Arial" panose="020B0604020202020204" pitchFamily="34" charset="0"/>
              <a:buChar char="•"/>
            </a:pPr>
            <a:r>
              <a:rPr lang="da-DK" dirty="0"/>
              <a:t>Besparelse ved tilvalg udgår </a:t>
            </a:r>
          </a:p>
          <a:p>
            <a:pPr marL="285750" indent="-285750">
              <a:buFont typeface="Arial" panose="020B0604020202020204" pitchFamily="34" charset="0"/>
              <a:buChar char="•"/>
            </a:pPr>
            <a:r>
              <a:rPr lang="da-DK" dirty="0"/>
              <a:t>Besparelse ved, at ovenlys i udbud 2 udgår</a:t>
            </a:r>
          </a:p>
          <a:p>
            <a:r>
              <a:rPr lang="da-DK" dirty="0"/>
              <a:t>       </a:t>
            </a:r>
          </a:p>
        </p:txBody>
      </p:sp>
    </p:spTree>
    <p:extLst>
      <p:ext uri="{BB962C8B-B14F-4D97-AF65-F5344CB8AC3E}">
        <p14:creationId xmlns:p14="http://schemas.microsoft.com/office/powerpoint/2010/main" val="115648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VA"/>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504056" cy="504056"/>
          </a:xfrm>
          <a:prstGeom prst="rect">
            <a:avLst/>
          </a:prstGeom>
          <a:noFill/>
          <a:ln>
            <a:noFill/>
          </a:ln>
        </p:spPr>
      </p:pic>
      <p:sp>
        <p:nvSpPr>
          <p:cNvPr id="9" name="Titel 1"/>
          <p:cNvSpPr txBox="1">
            <a:spLocks/>
          </p:cNvSpPr>
          <p:nvPr/>
        </p:nvSpPr>
        <p:spPr>
          <a:xfrm>
            <a:off x="1331640" y="260648"/>
            <a:ext cx="735516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1800" b="1" dirty="0"/>
              <a:t>Vridsløselille Andelsboligforening, Afdeling 4 Nord og Syd, 26. juni 2019</a:t>
            </a:r>
            <a:endParaRPr lang="da-DK" sz="1100" dirty="0"/>
          </a:p>
        </p:txBody>
      </p:sp>
      <p:sp>
        <p:nvSpPr>
          <p:cNvPr id="10" name="Tekstfelt 5">
            <a:extLst>
              <a:ext uri="{FF2B5EF4-FFF2-40B4-BE49-F238E27FC236}">
                <a16:creationId xmlns:a16="http://schemas.microsoft.com/office/drawing/2014/main" id="{783D6AFE-91FF-411D-9668-0E704EE7ECF0}"/>
              </a:ext>
            </a:extLst>
          </p:cNvPr>
          <p:cNvSpPr txBox="1"/>
          <p:nvPr/>
        </p:nvSpPr>
        <p:spPr>
          <a:xfrm>
            <a:off x="1280259" y="6381328"/>
            <a:ext cx="6575070" cy="338554"/>
          </a:xfrm>
          <a:prstGeom prst="rect">
            <a:avLst/>
          </a:prstGeom>
          <a:noFill/>
        </p:spPr>
        <p:txBody>
          <a:bodyPr wrap="none" rtlCol="0">
            <a:spAutoFit/>
          </a:bodyPr>
          <a:lstStyle/>
          <a:p>
            <a:pPr algn="ctr"/>
            <a:r>
              <a:rPr lang="da-DK" sz="1600" dirty="0"/>
              <a:t>VA 4 Nord og Syd – Helhedsplan – Beboerinformationsmøde – 26. juni 2019</a:t>
            </a:r>
          </a:p>
        </p:txBody>
      </p:sp>
      <p:sp>
        <p:nvSpPr>
          <p:cNvPr id="6" name="Tekstboks 5"/>
          <p:cNvSpPr txBox="1"/>
          <p:nvPr/>
        </p:nvSpPr>
        <p:spPr>
          <a:xfrm>
            <a:off x="539552" y="908720"/>
            <a:ext cx="4799775" cy="415498"/>
          </a:xfrm>
          <a:prstGeom prst="rect">
            <a:avLst/>
          </a:prstGeom>
          <a:noFill/>
        </p:spPr>
        <p:txBody>
          <a:bodyPr wrap="none" rtlCol="0">
            <a:spAutoFit/>
          </a:bodyPr>
          <a:lstStyle/>
          <a:p>
            <a:pPr lvl="1"/>
            <a:r>
              <a:rPr lang="da-DK" sz="2100" dirty="0">
                <a:solidFill>
                  <a:srgbClr val="FF0000"/>
                </a:solidFill>
              </a:rPr>
              <a:t>Forhandlinger med entreprenørerne</a:t>
            </a:r>
          </a:p>
        </p:txBody>
      </p:sp>
      <p:sp>
        <p:nvSpPr>
          <p:cNvPr id="2" name="Tekstboks 1"/>
          <p:cNvSpPr txBox="1"/>
          <p:nvPr/>
        </p:nvSpPr>
        <p:spPr>
          <a:xfrm>
            <a:off x="1085816" y="1516142"/>
            <a:ext cx="7456304" cy="646331"/>
          </a:xfrm>
          <a:prstGeom prst="rect">
            <a:avLst/>
          </a:prstGeom>
          <a:noFill/>
        </p:spPr>
        <p:txBody>
          <a:bodyPr wrap="square" rtlCol="0">
            <a:spAutoFit/>
          </a:bodyPr>
          <a:lstStyle/>
          <a:p>
            <a:r>
              <a:rPr lang="da-DK" b="1" dirty="0"/>
              <a:t>På baggrund af 2. forhandlingsrunde tilrettes udbudspakkerne </a:t>
            </a:r>
          </a:p>
          <a:p>
            <a:r>
              <a:rPr lang="da-DK" dirty="0"/>
              <a:t>       </a:t>
            </a:r>
          </a:p>
        </p:txBody>
      </p:sp>
      <p:sp>
        <p:nvSpPr>
          <p:cNvPr id="3" name="Tekstboks 2"/>
          <p:cNvSpPr txBox="1"/>
          <p:nvPr/>
        </p:nvSpPr>
        <p:spPr>
          <a:xfrm>
            <a:off x="1172384" y="1960280"/>
            <a:ext cx="7971616" cy="2308324"/>
          </a:xfrm>
          <a:prstGeom prst="rect">
            <a:avLst/>
          </a:prstGeom>
          <a:noFill/>
        </p:spPr>
        <p:txBody>
          <a:bodyPr wrap="square" rtlCol="0">
            <a:spAutoFit/>
          </a:bodyPr>
          <a:lstStyle/>
          <a:p>
            <a:r>
              <a:rPr lang="da-DK" b="1" i="1" dirty="0"/>
              <a:t>Udbud 1</a:t>
            </a:r>
          </a:p>
          <a:p>
            <a:pPr marL="285750" indent="-285750">
              <a:buFont typeface="Arial" panose="020B0604020202020204" pitchFamily="34" charset="0"/>
              <a:buChar char="•"/>
            </a:pPr>
            <a:r>
              <a:rPr lang="da-DK" dirty="0"/>
              <a:t>Renovering af boligen - som tidligere informeret</a:t>
            </a:r>
          </a:p>
          <a:p>
            <a:r>
              <a:rPr lang="da-DK" dirty="0"/>
              <a:t>	Terrændæk, lette facader, badeværelser, køkkener mv.</a:t>
            </a:r>
          </a:p>
          <a:p>
            <a:pPr marL="285750" indent="-285750">
              <a:buFont typeface="Arial" panose="020B0604020202020204" pitchFamily="34" charset="0"/>
              <a:buChar char="•"/>
            </a:pPr>
            <a:r>
              <a:rPr lang="da-DK" dirty="0"/>
              <a:t>Badeværelser ændres til badekabiner </a:t>
            </a:r>
          </a:p>
          <a:p>
            <a:pPr marL="285750" indent="-285750">
              <a:buFont typeface="Arial" panose="020B0604020202020204" pitchFamily="34" charset="0"/>
              <a:buChar char="•"/>
            </a:pPr>
            <a:r>
              <a:rPr lang="da-DK" dirty="0"/>
              <a:t>Taget ændres til udskiftning med nye tagkassetter</a:t>
            </a:r>
          </a:p>
          <a:p>
            <a:pPr marL="285750" indent="-285750">
              <a:buFont typeface="Arial" panose="020B0604020202020204" pitchFamily="34" charset="0"/>
              <a:buChar char="•"/>
            </a:pPr>
            <a:r>
              <a:rPr lang="da-DK" dirty="0"/>
              <a:t>Sokkelisolering udgår, og der suppleres med forberedelse til radiator</a:t>
            </a:r>
          </a:p>
          <a:p>
            <a:pPr marL="285750" indent="-285750">
              <a:buFont typeface="Arial" panose="020B0604020202020204" pitchFamily="34" charset="0"/>
              <a:buChar char="•"/>
            </a:pPr>
            <a:r>
              <a:rPr lang="da-DK" dirty="0"/>
              <a:t>Højtliggende kloak forsøges indarbejdet</a:t>
            </a:r>
          </a:p>
          <a:p>
            <a:pPr marL="285750" indent="-285750">
              <a:buFont typeface="Arial" panose="020B0604020202020204" pitchFamily="34" charset="0"/>
              <a:buChar char="•"/>
            </a:pPr>
            <a:r>
              <a:rPr lang="da-DK" dirty="0"/>
              <a:t>Mulighed for optimering af installationer   </a:t>
            </a:r>
          </a:p>
        </p:txBody>
      </p:sp>
      <p:pic>
        <p:nvPicPr>
          <p:cNvPr id="1026" name="Picture 2" descr="G:\DATA\2014\w14600\07_TEGN\07-08_OVR\Tegninger fra Greenbox Badekabiner\Foto Badekabiner\IMG_12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816" y="4364216"/>
            <a:ext cx="1469960" cy="11024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DATA\2014\w14600\07_TEGN\07-08_OVR\Tegninger fra Greenbox Badekabiner\Foto Badekabiner\7. lof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5115374"/>
            <a:ext cx="1800000" cy="101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DATA\2014\w14600\07_TEGN\07-08_OVR\Tegninger fra Greenbox Badekabiner\Foto Badekabiner\IMG_12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202992" y="4544400"/>
            <a:ext cx="1441472" cy="10811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nl\Pictures\Tagkasse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364216"/>
            <a:ext cx="1872208" cy="1123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nl\Pictures\iBinderDownloadedFiles_2019-06-25\IMG_00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408343" y="5049161"/>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nl\Pictures\iBinderDownloadedFiles_2019-06-25\IMG_004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7421739" y="4544400"/>
            <a:ext cx="1441472" cy="108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75253"/>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4586</TotalTime>
  <Words>2549</Words>
  <Application>Microsoft Office PowerPoint</Application>
  <PresentationFormat>Skærmshow (4:3)</PresentationFormat>
  <Paragraphs>412</Paragraphs>
  <Slides>35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35</vt:i4>
      </vt:variant>
    </vt:vector>
  </HeadingPairs>
  <TitlesOfParts>
    <vt:vector size="39" baseType="lpstr">
      <vt:lpstr>Arial</vt:lpstr>
      <vt:lpstr>Calibri</vt:lpstr>
      <vt:lpstr>Wingdings</vt:lpstr>
      <vt:lpstr>Kontortema</vt:lpstr>
      <vt:lpstr>PowerPoint-præsentation</vt:lpstr>
      <vt:lpstr>Vridsløselille Andelsboligforening, Afdeling 4 Nord og Syd, 26. juni 2019</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NORD</dc:title>
  <dc:creator>Benedicte Brohm</dc:creator>
  <cp:lastModifiedBy>Line Brabæk</cp:lastModifiedBy>
  <cp:revision>227</cp:revision>
  <cp:lastPrinted>2019-06-26T14:45:25Z</cp:lastPrinted>
  <dcterms:created xsi:type="dcterms:W3CDTF">2017-06-15T07:49:05Z</dcterms:created>
  <dcterms:modified xsi:type="dcterms:W3CDTF">2019-06-27T11:55:58Z</dcterms:modified>
</cp:coreProperties>
</file>